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0" r:id="rId4"/>
    <p:sldId id="258" r:id="rId5"/>
    <p:sldId id="259" r:id="rId6"/>
    <p:sldId id="261" r:id="rId7"/>
    <p:sldId id="260" r:id="rId8"/>
    <p:sldId id="262" r:id="rId9"/>
    <p:sldId id="265" r:id="rId10"/>
    <p:sldId id="263" r:id="rId11"/>
    <p:sldId id="264" r:id="rId12"/>
    <p:sldId id="266" r:id="rId13"/>
    <p:sldId id="267" r:id="rId14"/>
    <p:sldId id="268" r:id="rId15"/>
    <p:sldId id="269" r:id="rId16"/>
    <p:sldId id="270" r:id="rId17"/>
    <p:sldId id="271" r:id="rId18"/>
    <p:sldId id="272" r:id="rId19"/>
    <p:sldId id="273" r:id="rId20"/>
    <p:sldId id="274" r:id="rId21"/>
    <p:sldId id="280" r:id="rId22"/>
    <p:sldId id="275" r:id="rId23"/>
    <p:sldId id="276" r:id="rId24"/>
    <p:sldId id="277" r:id="rId25"/>
    <p:sldId id="278" r:id="rId26"/>
    <p:sldId id="279" r:id="rId27"/>
    <p:sldId id="281" r:id="rId28"/>
    <p:sldId id="282" r:id="rId29"/>
    <p:sldId id="283" r:id="rId30"/>
    <p:sldId id="284" r:id="rId31"/>
    <p:sldId id="285" r:id="rId32"/>
    <p:sldId id="286" r:id="rId33"/>
    <p:sldId id="287" r:id="rId34"/>
    <p:sldId id="288" r:id="rId35"/>
    <p:sldId id="289"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113A78C9-7D2F-4352-B5A4-AC3750731563}" type="datetimeFigureOut">
              <a:rPr lang="zh-CN" altLang="en-US" smtClean="0"/>
              <a:pPr/>
              <a:t>2015/11/13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A38504-EA1C-4C76-AE63-6A818459E7AC}"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113A78C9-7D2F-4352-B5A4-AC3750731563}" type="datetimeFigureOut">
              <a:rPr lang="zh-CN" altLang="en-US" smtClean="0"/>
              <a:pPr/>
              <a:t>2015/11/13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A38504-EA1C-4C76-AE63-6A818459E7AC}"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113A78C9-7D2F-4352-B5A4-AC3750731563}" type="datetimeFigureOut">
              <a:rPr lang="zh-CN" altLang="en-US" smtClean="0"/>
              <a:pPr/>
              <a:t>2015/11/13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A38504-EA1C-4C76-AE63-6A818459E7AC}"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113A78C9-7D2F-4352-B5A4-AC3750731563}" type="datetimeFigureOut">
              <a:rPr lang="zh-CN" altLang="en-US" smtClean="0"/>
              <a:pPr/>
              <a:t>2015/11/13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A38504-EA1C-4C76-AE63-6A818459E7AC}"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113A78C9-7D2F-4352-B5A4-AC3750731563}" type="datetimeFigureOut">
              <a:rPr lang="zh-CN" altLang="en-US" smtClean="0"/>
              <a:pPr/>
              <a:t>2015/11/13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A38504-EA1C-4C76-AE63-6A818459E7AC}"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113A78C9-7D2F-4352-B5A4-AC3750731563}" type="datetimeFigureOut">
              <a:rPr lang="zh-CN" altLang="en-US" smtClean="0"/>
              <a:pPr/>
              <a:t>2015/11/13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5A38504-EA1C-4C76-AE63-6A818459E7AC}"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113A78C9-7D2F-4352-B5A4-AC3750731563}" type="datetimeFigureOut">
              <a:rPr lang="zh-CN" altLang="en-US" smtClean="0"/>
              <a:pPr/>
              <a:t>2015/11/13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5A38504-EA1C-4C76-AE63-6A818459E7AC}"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113A78C9-7D2F-4352-B5A4-AC3750731563}" type="datetimeFigureOut">
              <a:rPr lang="zh-CN" altLang="en-US" smtClean="0"/>
              <a:pPr/>
              <a:t>2015/11/13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5A38504-EA1C-4C76-AE63-6A818459E7AC}"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3A78C9-7D2F-4352-B5A4-AC3750731563}" type="datetimeFigureOut">
              <a:rPr lang="zh-CN" altLang="en-US" smtClean="0"/>
              <a:pPr/>
              <a:t>2015/11/13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5A38504-EA1C-4C76-AE63-6A818459E7AC}"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113A78C9-7D2F-4352-B5A4-AC3750731563}" type="datetimeFigureOut">
              <a:rPr lang="zh-CN" altLang="en-US" smtClean="0"/>
              <a:pPr/>
              <a:t>2015/11/13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5A38504-EA1C-4C76-AE63-6A818459E7AC}"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113A78C9-7D2F-4352-B5A4-AC3750731563}" type="datetimeFigureOut">
              <a:rPr lang="zh-CN" altLang="en-US" smtClean="0"/>
              <a:pPr/>
              <a:t>2015/11/13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5A38504-EA1C-4C76-AE63-6A818459E7AC}"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A78C9-7D2F-4352-B5A4-AC3750731563}" type="datetimeFigureOut">
              <a:rPr lang="zh-CN" altLang="en-US" smtClean="0"/>
              <a:pPr/>
              <a:t>2015/11/13</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38504-EA1C-4C76-AE63-6A818459E7A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42919"/>
            <a:ext cx="7772400" cy="2957532"/>
          </a:xfrm>
        </p:spPr>
        <p:txBody>
          <a:bodyPr/>
          <a:lstStyle/>
          <a:p>
            <a:r>
              <a:rPr lang="zh-CN" altLang="en-US" b="1" dirty="0" smtClean="0"/>
              <a:t>英语国家社会与文化入门</a:t>
            </a:r>
            <a:r>
              <a:rPr lang="en-US" altLang="zh-CN" b="1" dirty="0" smtClean="0"/>
              <a:t>》</a:t>
            </a:r>
            <a:br>
              <a:rPr lang="en-US" altLang="zh-CN" b="1" dirty="0" smtClean="0"/>
            </a:br>
            <a:r>
              <a:rPr lang="en-US" altLang="zh-CN" dirty="0" smtClean="0">
                <a:latin typeface="+mj-ea"/>
              </a:rPr>
              <a:t>(</a:t>
            </a:r>
            <a:r>
              <a:rPr lang="zh-CN" altLang="en-US" b="1" dirty="0" smtClean="0">
                <a:latin typeface="+mj-ea"/>
              </a:rPr>
              <a:t>上册）</a:t>
            </a:r>
            <a:endParaRPr lang="zh-CN" altLang="en-US" dirty="0"/>
          </a:p>
        </p:txBody>
      </p:sp>
      <p:sp>
        <p:nvSpPr>
          <p:cNvPr id="5" name="Subtitle 4"/>
          <p:cNvSpPr>
            <a:spLocks noGrp="1"/>
          </p:cNvSpPr>
          <p:nvPr>
            <p:ph type="subTitle" idx="1"/>
          </p:nvPr>
        </p:nvSpPr>
        <p:spPr>
          <a:xfrm>
            <a:off x="928662" y="3214686"/>
            <a:ext cx="7286676" cy="2714644"/>
          </a:xfrm>
        </p:spPr>
        <p:txBody>
          <a:bodyPr/>
          <a:lstStyle/>
          <a:p>
            <a:r>
              <a:rPr lang="en-US" altLang="zh-CN" b="1" dirty="0" smtClean="0">
                <a:solidFill>
                  <a:srgbClr val="FF0000"/>
                </a:solidFill>
                <a:latin typeface="Times New Roman" pitchFamily="18" charset="0"/>
                <a:cs typeface="Times New Roman" pitchFamily="18" charset="0"/>
              </a:rPr>
              <a:t>The Society and Culture </a:t>
            </a:r>
          </a:p>
          <a:p>
            <a:r>
              <a:rPr lang="en-US" altLang="zh-CN" b="1" dirty="0" smtClean="0">
                <a:solidFill>
                  <a:srgbClr val="FF0000"/>
                </a:solidFill>
                <a:latin typeface="Times New Roman" pitchFamily="18" charset="0"/>
                <a:cs typeface="Times New Roman" pitchFamily="18" charset="0"/>
              </a:rPr>
              <a:t>of Major English-Speaking Countries</a:t>
            </a:r>
          </a:p>
          <a:p>
            <a:r>
              <a:rPr lang="en-US" altLang="zh-CN" b="1" dirty="0" smtClean="0">
                <a:solidFill>
                  <a:srgbClr val="FF0000"/>
                </a:solidFill>
                <a:latin typeface="Times New Roman" pitchFamily="18" charset="0"/>
                <a:cs typeface="Times New Roman" pitchFamily="18" charset="0"/>
              </a:rPr>
              <a:t>An Introduction</a:t>
            </a:r>
          </a:p>
          <a:p>
            <a:r>
              <a:rPr lang="en-US" altLang="zh-CN" b="1" dirty="0" smtClean="0">
                <a:solidFill>
                  <a:srgbClr val="FF0000"/>
                </a:solidFill>
                <a:latin typeface="Times New Roman" pitchFamily="18" charset="0"/>
                <a:cs typeface="Times New Roman" pitchFamily="18" charset="0"/>
              </a:rPr>
              <a:t>(Book One)</a:t>
            </a:r>
            <a:endParaRPr lang="zh-CN" altLang="en-US"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latin typeface="Times New Roman" pitchFamily="18" charset="0"/>
                <a:cs typeface="Times New Roman" pitchFamily="18" charset="0"/>
              </a:rPr>
              <a:t>I. Australia as a Penal Colo</a:t>
            </a:r>
            <a:r>
              <a:rPr lang="en-US" dirty="0" smtClean="0">
                <a:latin typeface="Times New Roman" pitchFamily="18" charset="0"/>
                <a:cs typeface="Times New Roman" pitchFamily="18" charset="0"/>
              </a:rPr>
              <a:t>ny</a:t>
            </a:r>
            <a:endParaRPr lang="zh-CN" altLang="en-US" dirty="0"/>
          </a:p>
        </p:txBody>
      </p:sp>
      <p:sp>
        <p:nvSpPr>
          <p:cNvPr id="5" name="Content Placeholder 4"/>
          <p:cNvSpPr>
            <a:spLocks noGrp="1"/>
          </p:cNvSpPr>
          <p:nvPr>
            <p:ph sz="half" idx="1"/>
          </p:nvPr>
        </p:nvSpPr>
        <p:spPr>
          <a:xfrm>
            <a:off x="457200" y="1643050"/>
            <a:ext cx="3114668" cy="4483113"/>
          </a:xfrm>
        </p:spPr>
        <p:txBody>
          <a:bodyPr>
            <a:normAutofit lnSpcReduction="10000"/>
          </a:bodyPr>
          <a:lstStyle/>
          <a:p>
            <a:r>
              <a:rPr lang="en-US" sz="2000" dirty="0" smtClean="0">
                <a:latin typeface="Times New Roman" pitchFamily="18" charset="0"/>
                <a:cs typeface="Times New Roman" pitchFamily="18" charset="0"/>
              </a:rPr>
              <a:t>The Parramatta Female Factory, in the former penal colony of New South Wales, is located in the grounds of North Parramatta, New South Wales. It was one of 13 female factories in the colonies of New South Wales and Van Diemen’s Land. The factory idea was a combination of the functions of the British </a:t>
            </a:r>
            <a:r>
              <a:rPr lang="en-US" sz="2000" dirty="0" err="1" smtClean="0">
                <a:latin typeface="Times New Roman" pitchFamily="18" charset="0"/>
                <a:cs typeface="Times New Roman" pitchFamily="18" charset="0"/>
              </a:rPr>
              <a:t>bridewells</a:t>
            </a:r>
            <a:r>
              <a:rPr lang="en-US" sz="2000" dirty="0" smtClean="0">
                <a:latin typeface="Times New Roman" pitchFamily="18" charset="0"/>
                <a:cs typeface="Times New Roman" pitchFamily="18" charset="0"/>
              </a:rPr>
              <a:t>, prisons and workhouses.</a:t>
            </a:r>
            <a:endParaRPr lang="zh-CN" altLang="en-US" sz="2000" dirty="0">
              <a:latin typeface="Times New Roman" pitchFamily="18" charset="0"/>
              <a:cs typeface="Times New Roman" pitchFamily="18" charset="0"/>
            </a:endParaRPr>
          </a:p>
        </p:txBody>
      </p:sp>
      <p:pic>
        <p:nvPicPr>
          <p:cNvPr id="7" name="Content Placeholder 6" descr="female factory.jpg"/>
          <p:cNvPicPr>
            <a:picLocks noGrp="1" noChangeAspect="1"/>
          </p:cNvPicPr>
          <p:nvPr>
            <p:ph sz="half" idx="2"/>
          </p:nvPr>
        </p:nvPicPr>
        <p:blipFill>
          <a:blip r:embed="rId2"/>
          <a:stretch>
            <a:fillRect/>
          </a:stretch>
        </p:blipFill>
        <p:spPr>
          <a:xfrm>
            <a:off x="3643306" y="1830428"/>
            <a:ext cx="4500594" cy="3098770"/>
          </a:xfrm>
        </p:spPr>
      </p:pic>
      <p:sp>
        <p:nvSpPr>
          <p:cNvPr id="6" name="Rectangle 5"/>
          <p:cNvSpPr/>
          <p:nvPr/>
        </p:nvSpPr>
        <p:spPr>
          <a:xfrm>
            <a:off x="4214810" y="5072075"/>
            <a:ext cx="3571900" cy="646331"/>
          </a:xfrm>
          <a:prstGeom prst="rect">
            <a:avLst/>
          </a:prstGeom>
        </p:spPr>
        <p:txBody>
          <a:bodyPr wrap="square">
            <a:spAutoFit/>
          </a:bodyPr>
          <a:lstStyle/>
          <a:p>
            <a:r>
              <a:rPr lang="en-US" dirty="0" smtClean="0">
                <a:latin typeface="Times New Roman" pitchFamily="18" charset="0"/>
                <a:cs typeface="Times New Roman" pitchFamily="18" charset="0"/>
              </a:rPr>
              <a:t>The entrance to the Parramatta Female Factory</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latin typeface="Times New Roman" pitchFamily="18" charset="0"/>
                <a:cs typeface="Times New Roman" pitchFamily="18" charset="0"/>
              </a:rPr>
              <a:t>I. Australia as a Penal Colony</a:t>
            </a:r>
            <a:endParaRPr lang="zh-CN" altLang="en-US" sz="4000" dirty="0"/>
          </a:p>
        </p:txBody>
      </p:sp>
      <p:sp>
        <p:nvSpPr>
          <p:cNvPr id="6" name="Content Placeholder 5"/>
          <p:cNvSpPr>
            <a:spLocks noGrp="1"/>
          </p:cNvSpPr>
          <p:nvPr>
            <p:ph idx="1"/>
          </p:nvPr>
        </p:nvSpPr>
        <p:spPr/>
        <p:txBody>
          <a:bodyPr>
            <a:normAutofit fontScale="92500" lnSpcReduction="10000"/>
          </a:bodyPr>
          <a:lstStyle/>
          <a:p>
            <a:r>
              <a:rPr lang="en-AU" sz="2800" dirty="0" smtClean="0">
                <a:latin typeface="Times New Roman" pitchFamily="18" charset="0"/>
                <a:cs typeface="Times New Roman" pitchFamily="18" charset="0"/>
              </a:rPr>
              <a:t>Many of the women and men, who had been transported as convicts, lived together and had children without having been officially married in church.  In Australian terms, these were “</a:t>
            </a:r>
            <a:r>
              <a:rPr lang="en-AU" sz="2800" i="1" dirty="0" smtClean="0">
                <a:latin typeface="Times New Roman" pitchFamily="18" charset="0"/>
                <a:cs typeface="Times New Roman" pitchFamily="18" charset="0"/>
              </a:rPr>
              <a:t>de facto</a:t>
            </a:r>
            <a:r>
              <a:rPr lang="en-AU" sz="2800" dirty="0" smtClean="0">
                <a:latin typeface="Times New Roman" pitchFamily="18" charset="0"/>
                <a:cs typeface="Times New Roman" pitchFamily="18" charset="0"/>
              </a:rPr>
              <a:t>” families. </a:t>
            </a:r>
          </a:p>
          <a:p>
            <a:r>
              <a:rPr lang="en-AU" sz="2800" dirty="0" smtClean="0">
                <a:latin typeface="Times New Roman" pitchFamily="18" charset="0"/>
                <a:cs typeface="Times New Roman" pitchFamily="18" charset="0"/>
              </a:rPr>
              <a:t>Convict partnerships were not the only form of family of this era.  There were also “free” families of people who came over with the transported convicts, families of soldiers or administrators of the colony or people who arrived as “free settlers”.  However</a:t>
            </a:r>
            <a:r>
              <a:rPr lang="en-GB" sz="2800" dirty="0" smtClean="0">
                <a:latin typeface="Times New Roman" pitchFamily="18" charset="0"/>
                <a:cs typeface="Times New Roman" pitchFamily="18" charset="0"/>
              </a:rPr>
              <a:t>,</a:t>
            </a:r>
            <a:r>
              <a:rPr lang="en-AU" sz="2800" dirty="0" smtClean="0">
                <a:latin typeface="Times New Roman" pitchFamily="18" charset="0"/>
                <a:cs typeface="Times New Roman" pitchFamily="18" charset="0"/>
              </a:rPr>
              <a:t> the majority of men in the early years of the colony did not have wives.  The majority of men, of course, were also convicts.</a:t>
            </a:r>
            <a:endParaRPr lang="zh-CN" altLang="en-US" sz="28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I. Australia as a Penal Colony</a:t>
            </a:r>
            <a:endParaRPr lang="zh-CN" altLang="en-US" sz="4000" dirty="0"/>
          </a:p>
        </p:txBody>
      </p:sp>
      <p:sp>
        <p:nvSpPr>
          <p:cNvPr id="3" name="Content Placeholder 2"/>
          <p:cNvSpPr>
            <a:spLocks noGrp="1"/>
          </p:cNvSpPr>
          <p:nvPr>
            <p:ph idx="1"/>
          </p:nvPr>
        </p:nvSpPr>
        <p:spPr/>
        <p:txBody>
          <a:bodyPr>
            <a:normAutofit/>
          </a:bodyPr>
          <a:lstStyle/>
          <a:p>
            <a:r>
              <a:rPr lang="en-AU" sz="2600" b="1" dirty="0" smtClean="0">
                <a:latin typeface="Times New Roman" pitchFamily="18" charset="0"/>
                <a:cs typeface="Times New Roman" pitchFamily="18" charset="0"/>
              </a:rPr>
              <a:t>Work Life in the Penal Colony</a:t>
            </a:r>
            <a:endParaRPr lang="zh-CN" altLang="en-US" sz="2600" b="1" dirty="0" smtClean="0">
              <a:latin typeface="Times New Roman" pitchFamily="18" charset="0"/>
              <a:cs typeface="Times New Roman" pitchFamily="18" charset="0"/>
            </a:endParaRPr>
          </a:p>
          <a:p>
            <a:pPr>
              <a:buNone/>
            </a:pPr>
            <a:r>
              <a:rPr lang="en-AU" dirty="0" smtClean="0"/>
              <a:t>    -</a:t>
            </a:r>
            <a:r>
              <a:rPr lang="en-AU" sz="2000" dirty="0" smtClean="0">
                <a:latin typeface="Times New Roman" pitchFamily="18" charset="0"/>
                <a:cs typeface="Times New Roman" pitchFamily="18" charset="0"/>
              </a:rPr>
              <a:t>Most convicts lived as servants and labourers but there were also convict tradesmen and clerical and administrative workers. </a:t>
            </a:r>
          </a:p>
          <a:p>
            <a:pPr>
              <a:buNone/>
            </a:pPr>
            <a:r>
              <a:rPr lang="en-AU" sz="2000" dirty="0" smtClean="0">
                <a:latin typeface="Times New Roman" pitchFamily="18" charset="0"/>
                <a:cs typeface="Times New Roman" pitchFamily="18" charset="0"/>
              </a:rPr>
              <a:t>      -T</a:t>
            </a:r>
            <a:r>
              <a:rPr lang="en-AU" sz="2000" dirty="0" smtClean="0"/>
              <a:t>he convict work force rarely received wages.</a:t>
            </a:r>
          </a:p>
          <a:p>
            <a:pPr>
              <a:buNone/>
            </a:pPr>
            <a:r>
              <a:rPr lang="en-AU" sz="2000" dirty="0" smtClean="0"/>
              <a:t>      - </a:t>
            </a:r>
            <a:r>
              <a:rPr lang="en-AU" sz="2000" dirty="0" smtClean="0">
                <a:latin typeface="Times New Roman" pitchFamily="18" charset="0"/>
                <a:cs typeface="Times New Roman" pitchFamily="18" charset="0"/>
              </a:rPr>
              <a:t>Francis Greenaway, a convict architect who had been convicted of forgery, was responsible for some fine buildings that still stand in Sydney today. </a:t>
            </a:r>
          </a:p>
          <a:p>
            <a:pPr>
              <a:buNone/>
            </a:pPr>
            <a:r>
              <a:rPr lang="en-AU" sz="2000" dirty="0" smtClean="0">
                <a:latin typeface="Times New Roman" pitchFamily="18" charset="0"/>
                <a:cs typeface="Times New Roman" pitchFamily="18" charset="0"/>
              </a:rPr>
              <a:t>     -Macquarie, who took over as governor in 1810, used this massive force of convict labour to expand the colony by building up to fifty townships around Sydney.  </a:t>
            </a:r>
            <a:endParaRPr lang="zh-CN" altLang="en-US" sz="20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I. Australia as a Penal Colony</a:t>
            </a:r>
            <a:endParaRPr lang="zh-CN" altLang="en-US" sz="4000" dirty="0"/>
          </a:p>
        </p:txBody>
      </p:sp>
      <p:sp>
        <p:nvSpPr>
          <p:cNvPr id="6" name="Text Placeholder 5"/>
          <p:cNvSpPr>
            <a:spLocks noGrp="1"/>
          </p:cNvSpPr>
          <p:nvPr>
            <p:ph type="body" idx="1"/>
          </p:nvPr>
        </p:nvSpPr>
        <p:spPr>
          <a:xfrm>
            <a:off x="457200" y="1535112"/>
            <a:ext cx="4040188" cy="893756"/>
          </a:xfrm>
        </p:spPr>
        <p:txBody>
          <a:bodyPr>
            <a:noAutofit/>
          </a:bodyPr>
          <a:lstStyle/>
          <a:p>
            <a:r>
              <a:rPr lang="en-US" altLang="zh-CN" sz="2000" b="0" dirty="0" smtClean="0">
                <a:latin typeface="Times New Roman" pitchFamily="18" charset="0"/>
                <a:cs typeface="Times New Roman" pitchFamily="18" charset="0"/>
              </a:rPr>
              <a:t>Francis Greenway,</a:t>
            </a:r>
            <a:r>
              <a:rPr lang="en-AU" sz="2000" b="0" dirty="0" smtClean="0">
                <a:latin typeface="Times New Roman" pitchFamily="18" charset="0"/>
                <a:cs typeface="Times New Roman" pitchFamily="18" charset="0"/>
              </a:rPr>
              <a:t> a convict architect,</a:t>
            </a:r>
            <a:r>
              <a:rPr lang="en-US" altLang="zh-CN" sz="2000" b="0" dirty="0" smtClean="0">
                <a:latin typeface="Times New Roman" pitchFamily="18" charset="0"/>
                <a:cs typeface="Times New Roman" pitchFamily="18" charset="0"/>
              </a:rPr>
              <a:t> printed on the Australian ten dollar note. </a:t>
            </a:r>
            <a:endParaRPr lang="zh-CN" altLang="en-US" sz="2000" b="0" dirty="0">
              <a:latin typeface="Times New Roman" pitchFamily="18" charset="0"/>
              <a:cs typeface="Times New Roman" pitchFamily="18" charset="0"/>
            </a:endParaRPr>
          </a:p>
        </p:txBody>
      </p:sp>
      <p:pic>
        <p:nvPicPr>
          <p:cNvPr id="10" name="Content Placeholder 9" descr="greenway.jpg"/>
          <p:cNvPicPr>
            <a:picLocks noGrp="1" noChangeAspect="1"/>
          </p:cNvPicPr>
          <p:nvPr>
            <p:ph sz="half" idx="2"/>
          </p:nvPr>
        </p:nvPicPr>
        <p:blipFill>
          <a:blip r:embed="rId2"/>
          <a:stretch>
            <a:fillRect/>
          </a:stretch>
        </p:blipFill>
        <p:spPr>
          <a:xfrm>
            <a:off x="648494" y="3260503"/>
            <a:ext cx="3657600" cy="1780032"/>
          </a:xfrm>
        </p:spPr>
      </p:pic>
      <p:sp>
        <p:nvSpPr>
          <p:cNvPr id="8" name="Text Placeholder 7"/>
          <p:cNvSpPr>
            <a:spLocks noGrp="1"/>
          </p:cNvSpPr>
          <p:nvPr>
            <p:ph type="body" sz="quarter" idx="3"/>
          </p:nvPr>
        </p:nvSpPr>
        <p:spPr/>
        <p:txBody>
          <a:bodyPr>
            <a:noAutofit/>
          </a:bodyPr>
          <a:lstStyle/>
          <a:p>
            <a:r>
              <a:rPr lang="en-US" altLang="zh-CN" sz="2000" b="0" dirty="0" smtClean="0">
                <a:latin typeface="Times New Roman" pitchFamily="18" charset="0"/>
                <a:cs typeface="Times New Roman" pitchFamily="18" charset="0"/>
              </a:rPr>
              <a:t>Old Supreme Court Building designed by Francis Greenway</a:t>
            </a:r>
            <a:endParaRPr lang="zh-CN" altLang="en-US" sz="2000" b="0" dirty="0">
              <a:latin typeface="Times New Roman" pitchFamily="18" charset="0"/>
              <a:cs typeface="Times New Roman" pitchFamily="18" charset="0"/>
            </a:endParaRPr>
          </a:p>
        </p:txBody>
      </p:sp>
      <p:pic>
        <p:nvPicPr>
          <p:cNvPr id="11" name="Content Placeholder 10" descr="old supreme court building designed by francis greenway.jpg"/>
          <p:cNvPicPr>
            <a:picLocks noGrp="1" noChangeAspect="1"/>
          </p:cNvPicPr>
          <p:nvPr>
            <p:ph sz="quarter" idx="4"/>
          </p:nvPr>
        </p:nvPicPr>
        <p:blipFill>
          <a:blip r:embed="rId3"/>
          <a:stretch>
            <a:fillRect/>
          </a:stretch>
        </p:blipFill>
        <p:spPr>
          <a:xfrm>
            <a:off x="4665662" y="2531269"/>
            <a:ext cx="4000500" cy="32385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smtClean="0">
                <a:latin typeface="Times New Roman" pitchFamily="18" charset="0"/>
                <a:cs typeface="Times New Roman" pitchFamily="18" charset="0"/>
              </a:rPr>
              <a:t>I. Australia as a Penal Colony</a:t>
            </a:r>
            <a:endParaRPr lang="zh-CN" altLang="en-US" sz="4000" dirty="0"/>
          </a:p>
        </p:txBody>
      </p:sp>
      <p:sp>
        <p:nvSpPr>
          <p:cNvPr id="8" name="Content Placeholder 7"/>
          <p:cNvSpPr>
            <a:spLocks noGrp="1"/>
          </p:cNvSpPr>
          <p:nvPr>
            <p:ph sz="half" idx="1"/>
          </p:nvPr>
        </p:nvSpPr>
        <p:spPr>
          <a:xfrm>
            <a:off x="457200" y="1643050"/>
            <a:ext cx="3471858" cy="4483113"/>
          </a:xfrm>
        </p:spPr>
        <p:txBody>
          <a:bodyPr>
            <a:normAutofit fontScale="92500" lnSpcReduction="10000"/>
          </a:bodyPr>
          <a:lstStyle/>
          <a:p>
            <a:r>
              <a:rPr lang="en-GB" sz="2000" dirty="0" smtClean="0">
                <a:latin typeface="Times New Roman" pitchFamily="18" charset="0"/>
                <a:cs typeface="Times New Roman" pitchFamily="18" charset="0"/>
              </a:rPr>
              <a:t>The pastoralists, the major landowners, built their wealth on the unpaid labour of the convicts.  Pastoralists’ obligations were only to house, feed and clothe their convict servants and agricultural labourers. As pastoralists were often magistrates they could use their legal powers to enforce hard labour from their workers.  Approximately 40 per cent of convicts were whipped at some time during their period of penal labour. </a:t>
            </a:r>
            <a:endParaRPr lang="zh-CN" altLang="en-US" sz="2000" dirty="0">
              <a:latin typeface="Times New Roman" pitchFamily="18" charset="0"/>
              <a:cs typeface="Times New Roman" pitchFamily="18" charset="0"/>
            </a:endParaRPr>
          </a:p>
        </p:txBody>
      </p:sp>
      <p:pic>
        <p:nvPicPr>
          <p:cNvPr id="10" name="Content Placeholder 9" descr="convictflogging.jpg"/>
          <p:cNvPicPr>
            <a:picLocks noGrp="1" noChangeAspect="1"/>
          </p:cNvPicPr>
          <p:nvPr>
            <p:ph sz="half" idx="2"/>
          </p:nvPr>
        </p:nvPicPr>
        <p:blipFill>
          <a:blip r:embed="rId2"/>
          <a:stretch>
            <a:fillRect/>
          </a:stretch>
        </p:blipFill>
        <p:spPr>
          <a:xfrm>
            <a:off x="4214810" y="2142298"/>
            <a:ext cx="4572032" cy="3286966"/>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I. Australia as a Penal Colony</a:t>
            </a:r>
            <a:endParaRPr lang="zh-CN" altLang="en-US" sz="4000" dirty="0"/>
          </a:p>
        </p:txBody>
      </p:sp>
      <p:sp>
        <p:nvSpPr>
          <p:cNvPr id="3" name="Content Placeholder 2"/>
          <p:cNvSpPr>
            <a:spLocks noGrp="1"/>
          </p:cNvSpPr>
          <p:nvPr>
            <p:ph sz="half" idx="1"/>
          </p:nvPr>
        </p:nvSpPr>
        <p:spPr/>
        <p:txBody>
          <a:bodyPr>
            <a:normAutofit fontScale="77500" lnSpcReduction="20000"/>
          </a:bodyPr>
          <a:lstStyle/>
          <a:p>
            <a:r>
              <a:rPr lang="en-GB" dirty="0" smtClean="0">
                <a:latin typeface="Times New Roman" pitchFamily="18" charset="0"/>
                <a:cs typeface="Times New Roman" pitchFamily="18" charset="0"/>
              </a:rPr>
              <a:t>Once the convicts gained their “ticket of leave” and became “free” workers, these early generations of colonists created the family businesses, in shops or inns, building works, small factories and farms.  Some of the businesses of these emancipist families became immensely successful. (Note: </a:t>
            </a:r>
            <a:r>
              <a:rPr lang="en-US" dirty="0" smtClean="0">
                <a:latin typeface="Times New Roman" pitchFamily="18" charset="0"/>
                <a:cs typeface="Times New Roman" pitchFamily="18" charset="0"/>
              </a:rPr>
              <a:t>A “ticket of leave” was a document of parole issued to convicts who had shown they could now be trusted with some freedoms.) </a:t>
            </a:r>
            <a:endParaRPr lang="zh-CN" altLang="en-US" dirty="0">
              <a:latin typeface="Times New Roman" pitchFamily="18" charset="0"/>
              <a:cs typeface="Times New Roman" pitchFamily="18" charset="0"/>
            </a:endParaRPr>
          </a:p>
        </p:txBody>
      </p:sp>
      <p:pic>
        <p:nvPicPr>
          <p:cNvPr id="5" name="Content Placeholder 4" descr="Ticket-of-Leave.jpg"/>
          <p:cNvPicPr>
            <a:picLocks noGrp="1" noChangeAspect="1"/>
          </p:cNvPicPr>
          <p:nvPr>
            <p:ph sz="half" idx="2"/>
          </p:nvPr>
        </p:nvPicPr>
        <p:blipFill>
          <a:blip r:embed="rId2"/>
          <a:stretch>
            <a:fillRect/>
          </a:stretch>
        </p:blipFill>
        <p:spPr>
          <a:xfrm>
            <a:off x="4652407" y="1600200"/>
            <a:ext cx="4030186"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I. Australia as a Penal Colony</a:t>
            </a:r>
            <a:endParaRPr lang="zh-CN" altLang="en-US" sz="4000" dirty="0"/>
          </a:p>
        </p:txBody>
      </p:sp>
      <p:sp>
        <p:nvSpPr>
          <p:cNvPr id="3" name="Content Placeholder 2"/>
          <p:cNvSpPr>
            <a:spLocks noGrp="1"/>
          </p:cNvSpPr>
          <p:nvPr>
            <p:ph sz="half" idx="1"/>
          </p:nvPr>
        </p:nvSpPr>
        <p:spPr>
          <a:xfrm>
            <a:off x="457200" y="1643050"/>
            <a:ext cx="3543296" cy="4483113"/>
          </a:xfrm>
        </p:spPr>
        <p:txBody>
          <a:bodyPr>
            <a:normAutofit fontScale="77500" lnSpcReduction="20000"/>
          </a:bodyPr>
          <a:lstStyle/>
          <a:p>
            <a:r>
              <a:rPr lang="en-GB" dirty="0" smtClean="0">
                <a:latin typeface="Times New Roman" pitchFamily="18" charset="0"/>
                <a:cs typeface="Times New Roman" pitchFamily="18" charset="0"/>
              </a:rPr>
              <a:t>The convicts James and Elizabeth James made history in the colony by being the first successful farming family.  In 1788, they were allocated land at </a:t>
            </a:r>
            <a:r>
              <a:rPr lang="en-GB" dirty="0" err="1" smtClean="0">
                <a:latin typeface="Times New Roman" pitchFamily="18" charset="0"/>
                <a:cs typeface="Times New Roman" pitchFamily="18" charset="0"/>
              </a:rPr>
              <a:t>Paramatta</a:t>
            </a:r>
            <a:r>
              <a:rPr lang="en-GB" dirty="0" smtClean="0">
                <a:latin typeface="Times New Roman" pitchFamily="18" charset="0"/>
                <a:cs typeface="Times New Roman" pitchFamily="18" charset="0"/>
              </a:rPr>
              <a:t>. Married but still technically convicts, they enjoyed considerable freedom and managed the farm and later had other convicts assigned to work for them. Today the James Ruse Agricultural High School is one of the most respected schools in NSW.</a:t>
            </a:r>
            <a:endParaRPr lang="zh-CN" altLang="en-US" dirty="0">
              <a:latin typeface="Times New Roman" pitchFamily="18" charset="0"/>
              <a:cs typeface="Times New Roman" pitchFamily="18" charset="0"/>
            </a:endParaRPr>
          </a:p>
        </p:txBody>
      </p:sp>
      <p:pic>
        <p:nvPicPr>
          <p:cNvPr id="5" name="Content Placeholder 4" descr="james ruse school.jpg"/>
          <p:cNvPicPr>
            <a:picLocks noGrp="1" noChangeAspect="1"/>
          </p:cNvPicPr>
          <p:nvPr>
            <p:ph sz="half" idx="2"/>
          </p:nvPr>
        </p:nvPicPr>
        <p:blipFill>
          <a:blip r:embed="rId2"/>
          <a:stretch>
            <a:fillRect/>
          </a:stretch>
        </p:blipFill>
        <p:spPr>
          <a:xfrm>
            <a:off x="4071934" y="1500174"/>
            <a:ext cx="3857652" cy="2519934"/>
          </a:xfrm>
        </p:spPr>
      </p:pic>
      <p:pic>
        <p:nvPicPr>
          <p:cNvPr id="1026" name="Picture 2" descr="E:\《入门》课件\james ruse.png"/>
          <p:cNvPicPr>
            <a:picLocks noChangeAspect="1" noChangeArrowheads="1"/>
          </p:cNvPicPr>
          <p:nvPr/>
        </p:nvPicPr>
        <p:blipFill>
          <a:blip r:embed="rId3"/>
          <a:srcRect/>
          <a:stretch>
            <a:fillRect/>
          </a:stretch>
        </p:blipFill>
        <p:spPr bwMode="auto">
          <a:xfrm>
            <a:off x="4572000" y="4000504"/>
            <a:ext cx="3868164" cy="271464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latin typeface="Times New Roman" pitchFamily="18" charset="0"/>
                <a:cs typeface="Times New Roman" pitchFamily="18" charset="0"/>
              </a:rPr>
              <a:t>I. Australia as a Penal Colony</a:t>
            </a:r>
            <a:endParaRPr lang="zh-CN" altLang="en-US" sz="4000" dirty="0"/>
          </a:p>
        </p:txBody>
      </p:sp>
      <p:sp>
        <p:nvSpPr>
          <p:cNvPr id="6" name="Content Placeholder 5"/>
          <p:cNvSpPr>
            <a:spLocks noGrp="1"/>
          </p:cNvSpPr>
          <p:nvPr>
            <p:ph idx="1"/>
          </p:nvPr>
        </p:nvSpPr>
        <p:spPr/>
        <p:txBody>
          <a:bodyPr>
            <a:noAutofit/>
          </a:bodyPr>
          <a:lstStyle/>
          <a:p>
            <a:r>
              <a:rPr lang="en-AU" sz="2400" dirty="0" smtClean="0">
                <a:latin typeface="Times New Roman" pitchFamily="18" charset="0"/>
                <a:cs typeface="Times New Roman" pitchFamily="18" charset="0"/>
              </a:rPr>
              <a:t>Emancipists, convicts who became free, also became lawyers, architects, editors, successful business people, and even government administrators.  By the 1820s, a third of the richest men in the colony were emancipists.</a:t>
            </a:r>
          </a:p>
          <a:p>
            <a:r>
              <a:rPr lang="en-GB" sz="2400" dirty="0" smtClean="0">
                <a:latin typeface="Times New Roman" pitchFamily="18" charset="0"/>
                <a:cs typeface="Times New Roman" pitchFamily="18" charset="0"/>
              </a:rPr>
              <a:t>By 1821 the population of NSW had increased to forty thousand and the majority of women in the colony were “free” colonists. Women ran the new businesses of the colony with their husbands. Those who had been widowed were operating as independent publicans, dealers, traders, and shopkeepers able to request in their own names assigned extra servants and grants of extra land.  Mary </a:t>
            </a:r>
            <a:r>
              <a:rPr lang="en-GB" sz="2400" dirty="0" err="1" smtClean="0">
                <a:latin typeface="Times New Roman" pitchFamily="18" charset="0"/>
                <a:cs typeface="Times New Roman" pitchFamily="18" charset="0"/>
              </a:rPr>
              <a:t>Reiby</a:t>
            </a:r>
            <a:r>
              <a:rPr lang="en-GB" sz="2400" dirty="0" smtClean="0">
                <a:latin typeface="Times New Roman" pitchFamily="18" charset="0"/>
                <a:cs typeface="Times New Roman" pitchFamily="18" charset="0"/>
              </a:rPr>
              <a:t> has become the most famous of these successful, and wealthy, ex-convict businesswomen.</a:t>
            </a:r>
            <a:endParaRPr lang="zh-CN" altLang="en-US"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latin typeface="Times New Roman" pitchFamily="18" charset="0"/>
                <a:cs typeface="Times New Roman" pitchFamily="18" charset="0"/>
              </a:rPr>
              <a:t>I. Australia as a Penal Colony</a:t>
            </a:r>
            <a:endParaRPr lang="zh-CN" altLang="en-US" sz="4000" dirty="0"/>
          </a:p>
        </p:txBody>
      </p:sp>
      <p:pic>
        <p:nvPicPr>
          <p:cNvPr id="7" name="Content Placeholder 6" descr="mary.jpg"/>
          <p:cNvPicPr>
            <a:picLocks noGrp="1" noChangeAspect="1"/>
          </p:cNvPicPr>
          <p:nvPr>
            <p:ph sz="half" idx="1"/>
          </p:nvPr>
        </p:nvPicPr>
        <p:blipFill>
          <a:blip r:embed="rId2"/>
          <a:stretch>
            <a:fillRect/>
          </a:stretch>
        </p:blipFill>
        <p:spPr>
          <a:xfrm>
            <a:off x="428596" y="3286124"/>
            <a:ext cx="4038600" cy="3028950"/>
          </a:xfrm>
        </p:spPr>
      </p:pic>
      <p:pic>
        <p:nvPicPr>
          <p:cNvPr id="8" name="Content Placeholder 7" descr="Reibey_20_dollars.jpg"/>
          <p:cNvPicPr>
            <a:picLocks noGrp="1" noChangeAspect="1"/>
          </p:cNvPicPr>
          <p:nvPr>
            <p:ph sz="half" idx="2"/>
          </p:nvPr>
        </p:nvPicPr>
        <p:blipFill>
          <a:blip r:embed="rId3"/>
          <a:stretch>
            <a:fillRect/>
          </a:stretch>
        </p:blipFill>
        <p:spPr>
          <a:xfrm>
            <a:off x="4572000" y="3500438"/>
            <a:ext cx="4143404" cy="2500330"/>
          </a:xfrm>
        </p:spPr>
      </p:pic>
      <p:sp>
        <p:nvSpPr>
          <p:cNvPr id="9" name="Rectangle 8"/>
          <p:cNvSpPr/>
          <p:nvPr/>
        </p:nvSpPr>
        <p:spPr>
          <a:xfrm>
            <a:off x="642910" y="1785926"/>
            <a:ext cx="8001056" cy="1015663"/>
          </a:xfrm>
          <a:prstGeom prst="rect">
            <a:avLst/>
          </a:prstGeom>
        </p:spPr>
        <p:txBody>
          <a:bodyPr wrap="square">
            <a:spAutoFit/>
          </a:bodyPr>
          <a:lstStyle/>
          <a:p>
            <a:r>
              <a:rPr lang="en-US" sz="2000" dirty="0" smtClean="0">
                <a:latin typeface="Times New Roman" pitchFamily="18" charset="0"/>
                <a:cs typeface="Times New Roman" pitchFamily="18" charset="0"/>
              </a:rPr>
              <a:t>Mary </a:t>
            </a:r>
            <a:r>
              <a:rPr lang="en-US" sz="2000" dirty="0" err="1" smtClean="0">
                <a:latin typeface="Times New Roman" pitchFamily="18" charset="0"/>
                <a:cs typeface="Times New Roman" pitchFamily="18" charset="0"/>
              </a:rPr>
              <a:t>Reibey</a:t>
            </a:r>
            <a:r>
              <a:rPr lang="en-US" sz="2000" dirty="0" smtClean="0">
                <a:latin typeface="Times New Roman" pitchFamily="18" charset="0"/>
                <a:cs typeface="Times New Roman" pitchFamily="18" charset="0"/>
              </a:rPr>
              <a:t> (1777-1855) was an Englishwoman who was transported to Australia as a convict but went on to become a successful businesswoman in Sydney. At least two novels have been written based on her life.</a:t>
            </a:r>
            <a:endParaRPr lang="zh-CN" altLang="en-US" sz="20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Times New Roman" pitchFamily="18" charset="0"/>
                <a:cs typeface="Times New Roman" pitchFamily="18" charset="0"/>
              </a:rPr>
              <a:t>II. From Convict Transportation to “Free” Migration</a:t>
            </a:r>
            <a:endParaRPr lang="zh-CN" altLang="en-US"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a:bodyPr>
          <a:lstStyle/>
          <a:p>
            <a:r>
              <a:rPr lang="en-GB" sz="2400" dirty="0" smtClean="0">
                <a:latin typeface="Times New Roman" pitchFamily="18" charset="0"/>
                <a:cs typeface="Times New Roman" pitchFamily="18" charset="0"/>
              </a:rPr>
              <a:t>By the early 1820s there was pressure from the majority of the “free” settlers, in NSW, to replace convict transportation with ‘free migration’ and to establish a ‘free market’ economy.  </a:t>
            </a:r>
          </a:p>
          <a:p>
            <a:r>
              <a:rPr lang="en-GB" sz="2400" dirty="0" smtClean="0">
                <a:latin typeface="Times New Roman" pitchFamily="18" charset="0"/>
                <a:cs typeface="Times New Roman" pitchFamily="18" charset="0"/>
              </a:rPr>
              <a:t>This move was opposed by some, especially the pastoralists and the merchant class, who wanted to maintain transportation as a source of cheap labour.  </a:t>
            </a:r>
          </a:p>
          <a:p>
            <a:r>
              <a:rPr lang="en-GB" sz="2400" dirty="0" smtClean="0">
                <a:latin typeface="Times New Roman" pitchFamily="18" charset="0"/>
                <a:cs typeface="Times New Roman" pitchFamily="18" charset="0"/>
              </a:rPr>
              <a:t>Nevertheless, convict transportation was suspended in New South Wales in 1840. Transportation to Van Diemen’s Land was suspended in 1852 and to Western Australia in 1868.</a:t>
            </a:r>
            <a:endParaRPr lang="zh-CN" altLang="en-US"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zh-CN" i="1" dirty="0" smtClean="0">
                <a:latin typeface="Times New Roman" pitchFamily="18" charset="0"/>
                <a:cs typeface="Times New Roman" pitchFamily="18" charset="0"/>
              </a:rPr>
              <a:t>Australia</a:t>
            </a:r>
            <a:r>
              <a:rPr lang="en-US" altLang="zh-CN" dirty="0" smtClean="0"/>
              <a:t/>
            </a:r>
            <a:br>
              <a:rPr lang="en-US" altLang="zh-CN" dirty="0" smtClean="0"/>
            </a:br>
            <a:r>
              <a:rPr lang="en-US" altLang="zh-CN" sz="3600" dirty="0" smtClean="0">
                <a:latin typeface="Times New Roman" pitchFamily="18" charset="0"/>
                <a:cs typeface="Times New Roman" pitchFamily="18" charset="0"/>
              </a:rPr>
              <a:t>Unit 17 </a:t>
            </a:r>
            <a:r>
              <a:rPr lang="en-GB" sz="3600" dirty="0">
                <a:latin typeface="Times New Roman" pitchFamily="18" charset="0"/>
                <a:cs typeface="Times New Roman" pitchFamily="18" charset="0"/>
              </a:rPr>
              <a:t>Work and  Family </a:t>
            </a:r>
            <a:r>
              <a:rPr lang="en-GB" sz="3600" dirty="0" smtClean="0">
                <a:latin typeface="Times New Roman" pitchFamily="18" charset="0"/>
                <a:cs typeface="Times New Roman" pitchFamily="18" charset="0"/>
              </a:rPr>
              <a:t>Life</a:t>
            </a:r>
            <a:endParaRPr lang="zh-CN" altLang="en-US" sz="3600" dirty="0">
              <a:latin typeface="Times New Roman" pitchFamily="18" charset="0"/>
              <a:cs typeface="Times New Roman" pitchFamily="18" charset="0"/>
            </a:endParaRPr>
          </a:p>
        </p:txBody>
      </p:sp>
      <p:pic>
        <p:nvPicPr>
          <p:cNvPr id="8" name="Content Placeholder 7" descr="Australia map.jpg"/>
          <p:cNvPicPr>
            <a:picLocks noGrp="1" noChangeAspect="1"/>
          </p:cNvPicPr>
          <p:nvPr>
            <p:ph sz="half" idx="1"/>
          </p:nvPr>
        </p:nvPicPr>
        <p:blipFill>
          <a:blip r:embed="rId2"/>
          <a:stretch>
            <a:fillRect/>
          </a:stretch>
        </p:blipFill>
        <p:spPr>
          <a:xfrm>
            <a:off x="214282" y="2214554"/>
            <a:ext cx="4500594" cy="3429024"/>
          </a:xfrm>
        </p:spPr>
      </p:pic>
      <p:pic>
        <p:nvPicPr>
          <p:cNvPr id="9" name="Content Placeholder 8" descr="Coat_of_Arms_of_Australia.svg.png"/>
          <p:cNvPicPr>
            <a:picLocks noGrp="1" noChangeAspect="1"/>
          </p:cNvPicPr>
          <p:nvPr>
            <p:ph sz="half" idx="2"/>
          </p:nvPr>
        </p:nvPicPr>
        <p:blipFill>
          <a:blip r:embed="rId3"/>
          <a:stretch>
            <a:fillRect/>
          </a:stretch>
        </p:blipFill>
        <p:spPr>
          <a:xfrm>
            <a:off x="4648200" y="2298224"/>
            <a:ext cx="4038600" cy="312991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Times New Roman" pitchFamily="18" charset="0"/>
                <a:cs typeface="Times New Roman" pitchFamily="18" charset="0"/>
              </a:rPr>
              <a:t>II. From Convict Transportation to “Free” Migration</a:t>
            </a:r>
            <a:endParaRPr lang="zh-CN" altLang="en-US" dirty="0"/>
          </a:p>
        </p:txBody>
      </p:sp>
      <p:sp>
        <p:nvSpPr>
          <p:cNvPr id="3" name="Content Placeholder 2"/>
          <p:cNvSpPr>
            <a:spLocks noGrp="1"/>
          </p:cNvSpPr>
          <p:nvPr>
            <p:ph idx="1"/>
          </p:nvPr>
        </p:nvSpPr>
        <p:spPr/>
        <p:txBody>
          <a:bodyPr>
            <a:noAutofit/>
          </a:bodyPr>
          <a:lstStyle/>
          <a:p>
            <a:r>
              <a:rPr lang="en-GB" sz="2400" dirty="0" smtClean="0">
                <a:latin typeface="Times New Roman" pitchFamily="18" charset="0"/>
                <a:cs typeface="Times New Roman" pitchFamily="18" charset="0"/>
              </a:rPr>
              <a:t>Civil agitation for representative government was introduced in NSW in 1842. By the middle of the nineteenth century, all six States had achieved virtually internal self-government under their own colonial Parliaments.  So the 1830s and 1840s formed the early years of the modern (non-convict) system of the Australian Political Economy.</a:t>
            </a:r>
            <a:endParaRPr lang="zh-CN" altLang="en-US"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By the mid 1830s, the free migrants considerably outnumbered the convict population of Australia.</a:t>
            </a:r>
            <a:endParaRPr lang="zh-CN" altLang="en-US"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During the period of the gold strikes in Australia in the 1850s so many people made their own way to Australia that the population nearly doubled without the help of government-assisted migration.</a:t>
            </a:r>
            <a:r>
              <a:rPr lang="zh-CN" altLang="en-US" sz="2400" dirty="0" smtClean="0">
                <a:latin typeface="Times New Roman" pitchFamily="18" charset="0"/>
                <a:cs typeface="Times New Roman" pitchFamily="18" charset="0"/>
              </a:rPr>
              <a:t> </a:t>
            </a:r>
            <a:endParaRPr lang="zh-CN" altLang="en-US" sz="2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Times New Roman" pitchFamily="18" charset="0"/>
                <a:cs typeface="Times New Roman" pitchFamily="18" charset="0"/>
              </a:rPr>
              <a:t>II. From Convict Transportation to “Free” Migration</a:t>
            </a:r>
            <a:endParaRPr lang="zh-CN" altLang="en-US" dirty="0"/>
          </a:p>
        </p:txBody>
      </p:sp>
      <p:sp>
        <p:nvSpPr>
          <p:cNvPr id="3" name="Content Placeholder 2"/>
          <p:cNvSpPr>
            <a:spLocks noGrp="1"/>
          </p:cNvSpPr>
          <p:nvPr>
            <p:ph idx="1"/>
          </p:nvPr>
        </p:nvSpPr>
        <p:spPr>
          <a:xfrm>
            <a:off x="642910" y="1600201"/>
            <a:ext cx="8043890" cy="1042982"/>
          </a:xfrm>
        </p:spPr>
        <p:txBody>
          <a:bodyPr>
            <a:normAutofit/>
          </a:bodyPr>
          <a:lstStyle/>
          <a:p>
            <a:r>
              <a:rPr lang="en-US" sz="2000" dirty="0" smtClean="0">
                <a:latin typeface="Times New Roman" pitchFamily="18" charset="0"/>
                <a:cs typeface="Times New Roman" pitchFamily="18" charset="0"/>
              </a:rPr>
              <a:t>Between 1793 and 1850 nearly 200,000 free settlers and assisted immigrants chose to migrate to Australia to start a new life. The majority were English agricultural workers or domestic servants.</a:t>
            </a:r>
            <a:endParaRPr lang="zh-CN" altLang="en-US"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0" y="2714620"/>
            <a:ext cx="9144000" cy="378621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latin typeface="Times New Roman" pitchFamily="18" charset="0"/>
                <a:cs typeface="Times New Roman" pitchFamily="18" charset="0"/>
              </a:rPr>
              <a:t>II. From Convict Transportation to “Free” Migration</a:t>
            </a:r>
            <a:endParaRPr lang="zh-CN" altLang="en-US" dirty="0"/>
          </a:p>
        </p:txBody>
      </p:sp>
      <p:sp>
        <p:nvSpPr>
          <p:cNvPr id="5" name="Content Placeholder 4"/>
          <p:cNvSpPr>
            <a:spLocks noGrp="1"/>
          </p:cNvSpPr>
          <p:nvPr>
            <p:ph sz="half" idx="1"/>
          </p:nvPr>
        </p:nvSpPr>
        <p:spPr>
          <a:xfrm>
            <a:off x="457200" y="1571612"/>
            <a:ext cx="3829048" cy="4554551"/>
          </a:xfrm>
        </p:spPr>
        <p:txBody>
          <a:bodyPr>
            <a:normAutofit fontScale="92500" lnSpcReduction="20000"/>
          </a:bodyPr>
          <a:lstStyle/>
          <a:p>
            <a:r>
              <a:rPr lang="en-US" dirty="0" smtClean="0">
                <a:latin typeface="Times New Roman" pitchFamily="18" charset="0"/>
                <a:cs typeface="Times New Roman" pitchFamily="18" charset="0"/>
              </a:rPr>
              <a:t>The Australian gold rushes were periods of significant immigration of workers, both more locally and from overseas, to areas which had discoveries of gold deposits. A number of gold finds occurred in Australia prior to 1851, but only the gold found from 1851 onwards created gold rushes.</a:t>
            </a:r>
            <a:endParaRPr lang="zh-CN" altLang="en-US" dirty="0">
              <a:latin typeface="Times New Roman" pitchFamily="18" charset="0"/>
              <a:cs typeface="Times New Roman" pitchFamily="18" charset="0"/>
            </a:endParaRPr>
          </a:p>
        </p:txBody>
      </p:sp>
      <p:pic>
        <p:nvPicPr>
          <p:cNvPr id="7" name="Content Placeholder 6" descr="gold rush.jpg"/>
          <p:cNvPicPr>
            <a:picLocks noGrp="1" noChangeAspect="1"/>
          </p:cNvPicPr>
          <p:nvPr>
            <p:ph sz="half" idx="2"/>
          </p:nvPr>
        </p:nvPicPr>
        <p:blipFill>
          <a:blip r:embed="rId2"/>
          <a:stretch>
            <a:fillRect/>
          </a:stretch>
        </p:blipFill>
        <p:spPr>
          <a:xfrm>
            <a:off x="4961424" y="1600200"/>
            <a:ext cx="3412152" cy="45259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latin typeface="Times New Roman" pitchFamily="18" charset="0"/>
                <a:cs typeface="Times New Roman" pitchFamily="18" charset="0"/>
              </a:rPr>
              <a:t>II. From Convict Transportation to “Free” Migration</a:t>
            </a:r>
            <a:endParaRPr lang="zh-CN" altLang="en-US" dirty="0"/>
          </a:p>
        </p:txBody>
      </p:sp>
      <p:sp>
        <p:nvSpPr>
          <p:cNvPr id="6" name="Content Placeholder 5"/>
          <p:cNvSpPr>
            <a:spLocks noGrp="1"/>
          </p:cNvSpPr>
          <p:nvPr>
            <p:ph idx="1"/>
          </p:nvPr>
        </p:nvSpPr>
        <p:spPr/>
        <p:txBody>
          <a:bodyPr>
            <a:normAutofit fontScale="92500" lnSpcReduction="20000"/>
          </a:bodyPr>
          <a:lstStyle/>
          <a:p>
            <a:pPr>
              <a:buNone/>
            </a:pPr>
            <a:r>
              <a:rPr lang="en-GB" sz="2400" b="1" dirty="0" smtClean="0">
                <a:latin typeface="Times New Roman" pitchFamily="18" charset="0"/>
                <a:cs typeface="Times New Roman" pitchFamily="18" charset="0"/>
              </a:rPr>
              <a:t>Work and Family Life in the Expanding “Free Market” Society:</a:t>
            </a:r>
          </a:p>
          <a:p>
            <a:pPr>
              <a:buNone/>
            </a:pPr>
            <a:r>
              <a:rPr lang="en-GB" sz="2400" b="1" dirty="0" smtClean="0">
                <a:latin typeface="Times New Roman" pitchFamily="18" charset="0"/>
                <a:cs typeface="Times New Roman" pitchFamily="18" charset="0"/>
              </a:rPr>
              <a:t>Mid 19th -Mid 20th Century:</a:t>
            </a:r>
          </a:p>
          <a:p>
            <a:pPr>
              <a:buNone/>
            </a:pPr>
            <a:r>
              <a:rPr lang="en-GB" sz="2400" dirty="0" smtClean="0"/>
              <a:t>      </a:t>
            </a:r>
            <a:r>
              <a:rPr lang="en-GB" sz="2400" dirty="0" smtClean="0">
                <a:latin typeface="Times New Roman" pitchFamily="18" charset="0"/>
                <a:cs typeface="Times New Roman" pitchFamily="18" charset="0"/>
              </a:rPr>
              <a:t>Work life in this period was re constructed around the “free market” model: that the economy would be largely based on the class system of individual entrepreneurs investing in agricultural and industrial business.  The convict colony gave way to a class economy. The three major class groups in this period:</a:t>
            </a:r>
          </a:p>
          <a:p>
            <a:pPr>
              <a:buFont typeface="Wingdings" pitchFamily="2" charset="2"/>
              <a:buChar char="Ø"/>
            </a:pPr>
            <a:r>
              <a:rPr lang="en-GB" sz="2400" dirty="0" smtClean="0">
                <a:latin typeface="Times New Roman" pitchFamily="18" charset="0"/>
                <a:cs typeface="Times New Roman" pitchFamily="18" charset="0"/>
              </a:rPr>
              <a:t>      The “free labourers” who sold their labour on the “free labour market”;</a:t>
            </a:r>
          </a:p>
          <a:p>
            <a:pPr>
              <a:buFont typeface="Wingdings" pitchFamily="2" charset="2"/>
              <a:buChar char="Ø"/>
            </a:pPr>
            <a:r>
              <a:rPr lang="en-GB" sz="2400" dirty="0" smtClean="0">
                <a:latin typeface="Times New Roman" pitchFamily="18" charset="0"/>
                <a:cs typeface="Times New Roman" pitchFamily="18" charset="0"/>
              </a:rPr>
              <a:t>      The employers, who had invested capital to develop agricultural, mining and industrial;</a:t>
            </a:r>
          </a:p>
          <a:p>
            <a:pPr>
              <a:buFont typeface="Wingdings" pitchFamily="2" charset="2"/>
              <a:buChar char="Ø"/>
            </a:pPr>
            <a:r>
              <a:rPr lang="en-GB" sz="2400" dirty="0" smtClean="0">
                <a:latin typeface="Times New Roman" pitchFamily="18" charset="0"/>
                <a:cs typeface="Times New Roman" pitchFamily="18" charset="0"/>
              </a:rPr>
              <a:t>      The in-between group. This middle class group were the owners of the small farming, mining, manufacturing and commercial businesses who employed only themselves and their families.</a:t>
            </a:r>
            <a:endParaRPr lang="zh-CN" altLang="en-US" sz="2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Times New Roman" pitchFamily="18" charset="0"/>
                <a:cs typeface="Times New Roman" pitchFamily="18" charset="0"/>
              </a:rPr>
              <a:t>II. From Convict Transportation to “Free” Migration</a:t>
            </a:r>
            <a:endParaRPr lang="zh-CN" altLang="en-US" dirty="0"/>
          </a:p>
        </p:txBody>
      </p:sp>
      <p:sp>
        <p:nvSpPr>
          <p:cNvPr id="3" name="Content Placeholder 2"/>
          <p:cNvSpPr>
            <a:spLocks noGrp="1"/>
          </p:cNvSpPr>
          <p:nvPr>
            <p:ph idx="1"/>
          </p:nvPr>
        </p:nvSpPr>
        <p:spPr>
          <a:xfrm>
            <a:off x="428596" y="1600200"/>
            <a:ext cx="8258204" cy="4829196"/>
          </a:xfrm>
        </p:spPr>
        <p:txBody>
          <a:bodyPr>
            <a:normAutofit fontScale="25000" lnSpcReduction="20000"/>
          </a:bodyPr>
          <a:lstStyle/>
          <a:p>
            <a:pPr>
              <a:buNone/>
            </a:pPr>
            <a:r>
              <a:rPr lang="en-US" sz="9600" b="1" dirty="0" smtClean="0">
                <a:latin typeface="Times New Roman" pitchFamily="18" charset="0"/>
                <a:cs typeface="Times New Roman" pitchFamily="18" charset="0"/>
              </a:rPr>
              <a:t>The Wakefield Scheme</a:t>
            </a:r>
            <a:endParaRPr lang="zh-CN" altLang="en-US" sz="9600" b="1" dirty="0" smtClean="0">
              <a:latin typeface="Times New Roman" pitchFamily="18" charset="0"/>
              <a:cs typeface="Times New Roman" pitchFamily="18" charset="0"/>
            </a:endParaRPr>
          </a:p>
          <a:p>
            <a:pPr>
              <a:buNone/>
            </a:pPr>
            <a:r>
              <a:rPr lang="en-US" sz="9600" b="1" dirty="0" smtClean="0">
                <a:latin typeface="Times New Roman" pitchFamily="18" charset="0"/>
                <a:cs typeface="Times New Roman" pitchFamily="18" charset="0"/>
              </a:rPr>
              <a:t> </a:t>
            </a:r>
            <a:r>
              <a:rPr lang="en-US" sz="8000" dirty="0" smtClean="0">
                <a:latin typeface="Times New Roman" pitchFamily="18" charset="0"/>
                <a:cs typeface="Times New Roman" pitchFamily="18" charset="0"/>
              </a:rPr>
              <a:t>The government would make grants of land to investors at a “Sufficient</a:t>
            </a:r>
          </a:p>
          <a:p>
            <a:pPr>
              <a:buNone/>
            </a:pPr>
            <a:r>
              <a:rPr lang="en-US" sz="8000" dirty="0" smtClean="0">
                <a:latin typeface="Times New Roman" pitchFamily="18" charset="0"/>
                <a:cs typeface="Times New Roman" pitchFamily="18" charset="0"/>
              </a:rPr>
              <a:t> Price”.</a:t>
            </a:r>
            <a:endParaRPr lang="zh-CN" altLang="en-US" sz="8000" dirty="0" smtClean="0">
              <a:latin typeface="Times New Roman" pitchFamily="18" charset="0"/>
              <a:cs typeface="Times New Roman" pitchFamily="18" charset="0"/>
            </a:endParaRPr>
          </a:p>
          <a:p>
            <a:pPr lvl="0"/>
            <a:r>
              <a:rPr lang="en-US" sz="8000" dirty="0" smtClean="0">
                <a:latin typeface="Times New Roman" pitchFamily="18" charset="0"/>
                <a:cs typeface="Times New Roman" pitchFamily="18" charset="0"/>
              </a:rPr>
              <a:t>The “Sufficient Price” would be set high enough to finance an ongoing migration program.</a:t>
            </a:r>
            <a:endParaRPr lang="zh-CN" altLang="en-US" sz="8000" dirty="0" smtClean="0">
              <a:latin typeface="Times New Roman" pitchFamily="18" charset="0"/>
              <a:cs typeface="Times New Roman" pitchFamily="18" charset="0"/>
            </a:endParaRPr>
          </a:p>
          <a:p>
            <a:pPr lvl="0"/>
            <a:r>
              <a:rPr lang="en-US" sz="8000" dirty="0" err="1" smtClean="0">
                <a:latin typeface="Times New Roman" pitchFamily="18" charset="0"/>
                <a:cs typeface="Times New Roman" pitchFamily="18" charset="0"/>
              </a:rPr>
              <a:t>Labourers</a:t>
            </a:r>
            <a:r>
              <a:rPr lang="en-US" sz="8000" dirty="0" smtClean="0">
                <a:latin typeface="Times New Roman" pitchFamily="18" charset="0"/>
                <a:cs typeface="Times New Roman" pitchFamily="18" charset="0"/>
              </a:rPr>
              <a:t> of both sexes would be brought out to the colony thus ensuring that the cost of one generation’s migration would result in several future generations of </a:t>
            </a:r>
            <a:r>
              <a:rPr lang="en-US" sz="8000" dirty="0" err="1" smtClean="0">
                <a:latin typeface="Times New Roman" pitchFamily="18" charset="0"/>
                <a:cs typeface="Times New Roman" pitchFamily="18" charset="0"/>
              </a:rPr>
              <a:t>labourers</a:t>
            </a:r>
            <a:r>
              <a:rPr lang="en-US" sz="8000" dirty="0" smtClean="0">
                <a:latin typeface="Times New Roman" pitchFamily="18" charset="0"/>
                <a:cs typeface="Times New Roman" pitchFamily="18" charset="0"/>
              </a:rPr>
              <a:t>. </a:t>
            </a:r>
            <a:endParaRPr lang="zh-CN" altLang="en-US" sz="8000" dirty="0" smtClean="0">
              <a:latin typeface="Times New Roman" pitchFamily="18" charset="0"/>
              <a:cs typeface="Times New Roman" pitchFamily="18" charset="0"/>
            </a:endParaRPr>
          </a:p>
          <a:p>
            <a:pPr lvl="0"/>
            <a:r>
              <a:rPr lang="en-US" sz="8000" dirty="0" smtClean="0">
                <a:latin typeface="Times New Roman" pitchFamily="18" charset="0"/>
                <a:cs typeface="Times New Roman" pitchFamily="18" charset="0"/>
              </a:rPr>
              <a:t>The “Sufficient Price” would also provide a “sufficient” balance: it would be low enough to encourage the relatively wealthy to invest, yet sufficiently high to prevent </a:t>
            </a:r>
            <a:r>
              <a:rPr lang="en-US" sz="8000" dirty="0" err="1" smtClean="0">
                <a:latin typeface="Times New Roman" pitchFamily="18" charset="0"/>
                <a:cs typeface="Times New Roman" pitchFamily="18" charset="0"/>
              </a:rPr>
              <a:t>labourers</a:t>
            </a:r>
            <a:r>
              <a:rPr lang="en-US" sz="8000" dirty="0" smtClean="0">
                <a:latin typeface="Times New Roman" pitchFamily="18" charset="0"/>
                <a:cs typeface="Times New Roman" pitchFamily="18" charset="0"/>
              </a:rPr>
              <a:t> from immediately becoming landowners themselves.</a:t>
            </a:r>
            <a:endParaRPr lang="zh-CN" altLang="en-US" sz="8000" dirty="0" smtClean="0">
              <a:latin typeface="Times New Roman" pitchFamily="18" charset="0"/>
              <a:cs typeface="Times New Roman" pitchFamily="18" charset="0"/>
            </a:endParaRPr>
          </a:p>
          <a:p>
            <a:pPr lvl="0"/>
            <a:r>
              <a:rPr lang="en-US" sz="8000" dirty="0" smtClean="0">
                <a:latin typeface="Times New Roman" pitchFamily="18" charset="0"/>
                <a:cs typeface="Times New Roman" pitchFamily="18" charset="0"/>
              </a:rPr>
              <a:t>The emigrant </a:t>
            </a:r>
            <a:r>
              <a:rPr lang="en-US" sz="8000" dirty="0" err="1" smtClean="0">
                <a:latin typeface="Times New Roman" pitchFamily="18" charset="0"/>
                <a:cs typeface="Times New Roman" pitchFamily="18" charset="0"/>
              </a:rPr>
              <a:t>labour</a:t>
            </a:r>
            <a:r>
              <a:rPr lang="en-US" sz="8000" dirty="0" smtClean="0">
                <a:latin typeface="Times New Roman" pitchFamily="18" charset="0"/>
                <a:cs typeface="Times New Roman" pitchFamily="18" charset="0"/>
              </a:rPr>
              <a:t> would be “bonded”: the workers had to provide their paid </a:t>
            </a:r>
            <a:r>
              <a:rPr lang="en-US" sz="8000" dirty="0" err="1" smtClean="0">
                <a:latin typeface="Times New Roman" pitchFamily="18" charset="0"/>
                <a:cs typeface="Times New Roman" pitchFamily="18" charset="0"/>
              </a:rPr>
              <a:t>labour</a:t>
            </a:r>
            <a:r>
              <a:rPr lang="en-US" sz="8000" dirty="0" smtClean="0">
                <a:latin typeface="Times New Roman" pitchFamily="18" charset="0"/>
                <a:cs typeface="Times New Roman" pitchFamily="18" charset="0"/>
              </a:rPr>
              <a:t> to the government, or to the land holder, for a specified number of years before being free to choose whether to continue working as </a:t>
            </a:r>
            <a:r>
              <a:rPr lang="en-US" sz="8000" dirty="0" err="1" smtClean="0">
                <a:latin typeface="Times New Roman" pitchFamily="18" charset="0"/>
                <a:cs typeface="Times New Roman" pitchFamily="18" charset="0"/>
              </a:rPr>
              <a:t>labourers</a:t>
            </a:r>
            <a:r>
              <a:rPr lang="en-US" sz="8000" dirty="0" smtClean="0">
                <a:latin typeface="Times New Roman" pitchFamily="18" charset="0"/>
                <a:cs typeface="Times New Roman" pitchFamily="18" charset="0"/>
              </a:rPr>
              <a:t> under the scheme, to work elsewhere, or to apply for land themselves.</a:t>
            </a:r>
            <a:endParaRPr lang="zh-CN" altLang="en-US" sz="80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latin typeface="Times New Roman" pitchFamily="18" charset="0"/>
                <a:cs typeface="Times New Roman" pitchFamily="18" charset="0"/>
              </a:rPr>
              <a:t>II. From Convict Transportation to “Free” Migration</a:t>
            </a:r>
            <a:endParaRPr lang="zh-CN" altLang="en-US" dirty="0"/>
          </a:p>
        </p:txBody>
      </p:sp>
      <p:sp>
        <p:nvSpPr>
          <p:cNvPr id="5" name="Content Placeholder 4"/>
          <p:cNvSpPr>
            <a:spLocks noGrp="1"/>
          </p:cNvSpPr>
          <p:nvPr>
            <p:ph sz="half" idx="1"/>
          </p:nvPr>
        </p:nvSpPr>
        <p:spPr>
          <a:xfrm>
            <a:off x="928662" y="2071678"/>
            <a:ext cx="2786082" cy="4054485"/>
          </a:xfrm>
        </p:spPr>
        <p:txBody>
          <a:bodyPr>
            <a:normAutofit lnSpcReduction="10000"/>
          </a:bodyPr>
          <a:lstStyle/>
          <a:p>
            <a:r>
              <a:rPr lang="en-US" sz="2400" dirty="0" smtClean="0">
                <a:latin typeface="Times New Roman" pitchFamily="18" charset="0"/>
                <a:cs typeface="Times New Roman" pitchFamily="18" charset="0"/>
              </a:rPr>
              <a:t>Edward Gibbon Wakefield (1796 –1862) was a British politician, the driving force behind much of the early </a:t>
            </a:r>
            <a:r>
              <a:rPr lang="en-US" sz="2400" dirty="0" err="1" smtClean="0">
                <a:latin typeface="Times New Roman" pitchFamily="18" charset="0"/>
                <a:cs typeface="Times New Roman" pitchFamily="18" charset="0"/>
              </a:rPr>
              <a:t>colonisation</a:t>
            </a:r>
            <a:r>
              <a:rPr lang="en-US" sz="2400" dirty="0" smtClean="0">
                <a:latin typeface="Times New Roman" pitchFamily="18" charset="0"/>
                <a:cs typeface="Times New Roman" pitchFamily="18" charset="0"/>
              </a:rPr>
              <a:t> of South Australia, and later New Zealand.</a:t>
            </a:r>
            <a:endParaRPr lang="zh-CN" altLang="en-US" sz="2400" dirty="0">
              <a:latin typeface="Times New Roman" pitchFamily="18" charset="0"/>
              <a:cs typeface="Times New Roman" pitchFamily="18" charset="0"/>
            </a:endParaRPr>
          </a:p>
        </p:txBody>
      </p:sp>
      <p:pic>
        <p:nvPicPr>
          <p:cNvPr id="7" name="Content Placeholder 6" descr="Edward_Gibbon_Wakefield.jpg"/>
          <p:cNvPicPr>
            <a:picLocks noGrp="1" noChangeAspect="1"/>
          </p:cNvPicPr>
          <p:nvPr>
            <p:ph sz="half" idx="2"/>
          </p:nvPr>
        </p:nvPicPr>
        <p:blipFill>
          <a:blip r:embed="rId2"/>
          <a:stretch>
            <a:fillRect/>
          </a:stretch>
        </p:blipFill>
        <p:spPr>
          <a:xfrm>
            <a:off x="4500562" y="1951258"/>
            <a:ext cx="3643338" cy="4371859"/>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latin typeface="Times New Roman" pitchFamily="18" charset="0"/>
                <a:cs typeface="Times New Roman" pitchFamily="18" charset="0"/>
              </a:rPr>
              <a:t>II. From Convict Transportation to “Free” Migration</a:t>
            </a:r>
            <a:endParaRPr lang="zh-CN" altLang="en-US" dirty="0"/>
          </a:p>
        </p:txBody>
      </p:sp>
      <p:sp>
        <p:nvSpPr>
          <p:cNvPr id="6" name="Content Placeholder 5"/>
          <p:cNvSpPr>
            <a:spLocks noGrp="1"/>
          </p:cNvSpPr>
          <p:nvPr>
            <p:ph idx="1"/>
          </p:nvPr>
        </p:nvSpPr>
        <p:spPr/>
        <p:txBody>
          <a:bodyPr>
            <a:noAutofit/>
          </a:bodyPr>
          <a:lstStyle/>
          <a:p>
            <a:r>
              <a:rPr lang="en-GB" sz="2400" dirty="0" smtClean="0">
                <a:latin typeface="Times New Roman" pitchFamily="18" charset="0"/>
                <a:cs typeface="Times New Roman" pitchFamily="18" charset="0"/>
              </a:rPr>
              <a:t>The Government was also concerned to ensure that family life would take a particular shape. Their preferred model of the family was the one in which the wife and mother would be economically dependent on her husband. </a:t>
            </a:r>
          </a:p>
          <a:p>
            <a:r>
              <a:rPr lang="en-GB" sz="2400" dirty="0" smtClean="0">
                <a:latin typeface="Times New Roman" pitchFamily="18" charset="0"/>
                <a:cs typeface="Times New Roman" pitchFamily="18" charset="0"/>
              </a:rPr>
              <a:t>As the political economy grew, and more areas of employment and education developed, the government enacted legislation to ensure that women would be excluded from the new improved labour markets. In the jobs that women were allowed to enter, their pay would be less than the male rate, even if they were widowed and had dependent children. This meant that women and women-headed families were always at risk of having to live below the poverty line.</a:t>
            </a:r>
            <a:endParaRPr lang="zh-CN" altLang="en-US" sz="24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latin typeface="Times New Roman" pitchFamily="18" charset="0"/>
                <a:cs typeface="Times New Roman" pitchFamily="18" charset="0"/>
              </a:rPr>
              <a:t>II. From Convict Transportation to “Free” Migration</a:t>
            </a:r>
            <a:endParaRPr lang="zh-CN" altLang="en-US" dirty="0"/>
          </a:p>
        </p:txBody>
      </p:sp>
      <p:sp>
        <p:nvSpPr>
          <p:cNvPr id="3" name="Content Placeholder 2"/>
          <p:cNvSpPr>
            <a:spLocks noGrp="1"/>
          </p:cNvSpPr>
          <p:nvPr>
            <p:ph sz="half" idx="1"/>
          </p:nvPr>
        </p:nvSpPr>
        <p:spPr>
          <a:xfrm>
            <a:off x="5286380" y="1643050"/>
            <a:ext cx="2857520" cy="4483113"/>
          </a:xfrm>
        </p:spPr>
        <p:txBody>
          <a:bodyPr>
            <a:normAutofit fontScale="70000" lnSpcReduction="20000"/>
          </a:bodyPr>
          <a:lstStyle/>
          <a:p>
            <a:r>
              <a:rPr lang="en-GB" dirty="0" smtClean="0">
                <a:latin typeface="Times New Roman" pitchFamily="18" charset="0"/>
                <a:cs typeface="Times New Roman" pitchFamily="18" charset="0"/>
              </a:rPr>
              <a:t>From the late 19th century women began to control the numbers of children they had. Increasingly families became smaller. By the mid twentieth century family life was constructed as a classic nuclear family. This means: a family with only two or three children, with the husband as the major bread winner and the wife being responsible for all the unpaid domestic labour.</a:t>
            </a:r>
            <a:endParaRPr lang="zh-CN" altLang="en-US" dirty="0">
              <a:latin typeface="Times New Roman" pitchFamily="18" charset="0"/>
              <a:cs typeface="Times New Roman" pitchFamily="18" charset="0"/>
            </a:endParaRPr>
          </a:p>
        </p:txBody>
      </p:sp>
      <p:pic>
        <p:nvPicPr>
          <p:cNvPr id="6" name="Content Placeholder 5" descr="nuclear-family.jpg"/>
          <p:cNvPicPr>
            <a:picLocks noGrp="1" noChangeAspect="1"/>
          </p:cNvPicPr>
          <p:nvPr>
            <p:ph sz="half" idx="2"/>
          </p:nvPr>
        </p:nvPicPr>
        <p:blipFill>
          <a:blip r:embed="rId2"/>
          <a:stretch>
            <a:fillRect/>
          </a:stretch>
        </p:blipFill>
        <p:spPr>
          <a:xfrm>
            <a:off x="571472" y="2928934"/>
            <a:ext cx="4857784" cy="2714644"/>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3600" dirty="0" smtClean="0">
                <a:latin typeface="Times New Roman" pitchFamily="18" charset="0"/>
                <a:cs typeface="Times New Roman" pitchFamily="18" charset="0"/>
              </a:rPr>
              <a:t>III. Work and Family Life in Australia Today</a:t>
            </a:r>
            <a:endParaRPr lang="zh-CN" altLang="en-US" sz="3600" dirty="0">
              <a:latin typeface="Times New Roman" pitchFamily="18" charset="0"/>
              <a:cs typeface="Times New Roman" pitchFamily="18" charset="0"/>
            </a:endParaRPr>
          </a:p>
        </p:txBody>
      </p:sp>
      <p:sp>
        <p:nvSpPr>
          <p:cNvPr id="9" name="Content Placeholder 8"/>
          <p:cNvSpPr>
            <a:spLocks noGrp="1"/>
          </p:cNvSpPr>
          <p:nvPr>
            <p:ph idx="1"/>
          </p:nvPr>
        </p:nvSpPr>
        <p:spPr/>
        <p:txBody>
          <a:bodyPr>
            <a:normAutofit/>
          </a:bodyPr>
          <a:lstStyle/>
          <a:p>
            <a:r>
              <a:rPr lang="en-GB" sz="2400" dirty="0" smtClean="0">
                <a:latin typeface="Times New Roman" pitchFamily="18" charset="0"/>
                <a:cs typeface="Times New Roman" pitchFamily="18" charset="0"/>
              </a:rPr>
              <a:t>Over the past 60 years, work and family life have changed in several ways.  </a:t>
            </a:r>
          </a:p>
          <a:p>
            <a:r>
              <a:rPr lang="en-GB" sz="2400" dirty="0" smtClean="0">
                <a:latin typeface="Times New Roman" pitchFamily="18" charset="0"/>
                <a:cs typeface="Times New Roman" pitchFamily="18" charset="0"/>
              </a:rPr>
              <a:t>By the 21st century, the fights for equal pay and equal rights to education and employment have given both men and women much greater choice about the ways they want to live.  </a:t>
            </a:r>
          </a:p>
          <a:p>
            <a:r>
              <a:rPr lang="en-GB" sz="2400" dirty="0" smtClean="0">
                <a:latin typeface="Times New Roman" pitchFamily="18" charset="0"/>
                <a:cs typeface="Times New Roman" pitchFamily="18" charset="0"/>
              </a:rPr>
              <a:t>Today in Australia, people get married and have children much later in life.  Often, the parents of families remain unmarried. </a:t>
            </a:r>
          </a:p>
          <a:p>
            <a:r>
              <a:rPr lang="en-GB" sz="2400" dirty="0" smtClean="0">
                <a:latin typeface="Times New Roman" pitchFamily="18" charset="0"/>
                <a:cs typeface="Times New Roman" pitchFamily="18" charset="0"/>
              </a:rPr>
              <a:t>There are more “blended families” as people separate and remarry, bringing their two sets of children into their new partnerships.</a:t>
            </a:r>
            <a:endParaRPr lang="zh-CN" altLang="en-US" sz="24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7158" y="274638"/>
            <a:ext cx="8572560" cy="1143000"/>
          </a:xfrm>
        </p:spPr>
        <p:txBody>
          <a:bodyPr>
            <a:noAutofit/>
          </a:bodyPr>
          <a:lstStyle/>
          <a:p>
            <a:r>
              <a:rPr lang="en-GB" sz="3600" dirty="0" smtClean="0">
                <a:latin typeface="Times New Roman" pitchFamily="18" charset="0"/>
                <a:cs typeface="Times New Roman" pitchFamily="18" charset="0"/>
              </a:rPr>
              <a:t>III. Work and Family Life in Australia Today</a:t>
            </a:r>
            <a:endParaRPr lang="zh-CN" altLang="en-US" sz="3600" dirty="0"/>
          </a:p>
        </p:txBody>
      </p:sp>
      <p:pic>
        <p:nvPicPr>
          <p:cNvPr id="7" name="Content Placeholder 6" descr="the blended family.jpg"/>
          <p:cNvPicPr>
            <a:picLocks noGrp="1" noChangeAspect="1"/>
          </p:cNvPicPr>
          <p:nvPr>
            <p:ph sz="half" idx="1"/>
          </p:nvPr>
        </p:nvPicPr>
        <p:blipFill>
          <a:blip r:embed="rId2"/>
          <a:stretch>
            <a:fillRect/>
          </a:stretch>
        </p:blipFill>
        <p:spPr>
          <a:xfrm>
            <a:off x="571472" y="1857364"/>
            <a:ext cx="3571900" cy="3714776"/>
          </a:xfrm>
        </p:spPr>
      </p:pic>
      <p:pic>
        <p:nvPicPr>
          <p:cNvPr id="8" name="Content Placeholder 7" descr="BLENDED-FAMILY-facebook.jpg"/>
          <p:cNvPicPr>
            <a:picLocks noGrp="1" noChangeAspect="1"/>
          </p:cNvPicPr>
          <p:nvPr>
            <p:ph sz="half" idx="2"/>
          </p:nvPr>
        </p:nvPicPr>
        <p:blipFill>
          <a:blip r:embed="rId3"/>
          <a:stretch>
            <a:fillRect/>
          </a:stretch>
        </p:blipFill>
        <p:spPr>
          <a:xfrm>
            <a:off x="4357686" y="2143117"/>
            <a:ext cx="4572032" cy="31609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Quiz</a:t>
            </a:r>
            <a:endParaRPr lang="zh-CN" altLang="en-US" sz="4000" dirty="0">
              <a:latin typeface="Times New Roman" pitchFamily="18" charset="0"/>
              <a:cs typeface="Times New Roman" pitchFamily="18" charset="0"/>
            </a:endParaRPr>
          </a:p>
        </p:txBody>
      </p:sp>
      <p:sp>
        <p:nvSpPr>
          <p:cNvPr id="6" name="Content Placeholder 5"/>
          <p:cNvSpPr>
            <a:spLocks noGrp="1"/>
          </p:cNvSpPr>
          <p:nvPr>
            <p:ph idx="1"/>
          </p:nvPr>
        </p:nvSpPr>
        <p:spPr/>
        <p:txBody>
          <a:bodyPr/>
          <a:lstStyle/>
          <a:p>
            <a:pPr>
              <a:buNone/>
            </a:pPr>
            <a:r>
              <a:rPr lang="en-US" dirty="0" smtClean="0">
                <a:latin typeface="Times New Roman" pitchFamily="18" charset="0"/>
                <a:cs typeface="Times New Roman" pitchFamily="18" charset="0"/>
              </a:rPr>
              <a:t>   Give the English and a brief explanation for the following: </a:t>
            </a:r>
            <a:endParaRPr lang="zh-CN" altLang="en-US" dirty="0" smtClean="0">
              <a:latin typeface="Times New Roman" pitchFamily="18" charset="0"/>
              <a:cs typeface="Times New Roman" pitchFamily="18" charset="0"/>
            </a:endParaRPr>
          </a:p>
          <a:p>
            <a:pPr>
              <a:buNone/>
            </a:pPr>
            <a:r>
              <a:rPr lang="en-US" dirty="0" smtClean="0"/>
              <a:t>   1  </a:t>
            </a:r>
            <a:r>
              <a:rPr lang="zh-CN" altLang="en-US" sz="2800" dirty="0" smtClean="0"/>
              <a:t>罪犯流放地</a:t>
            </a:r>
            <a:endParaRPr lang="en-US" altLang="zh-CN" sz="2800" dirty="0" smtClean="0"/>
          </a:p>
          <a:p>
            <a:pPr>
              <a:buNone/>
            </a:pPr>
            <a:r>
              <a:rPr lang="en-US" sz="2800" dirty="0" smtClean="0"/>
              <a:t>    2  </a:t>
            </a:r>
            <a:r>
              <a:rPr lang="zh-CN" altLang="en-US" sz="2800" dirty="0" smtClean="0"/>
              <a:t>女子工厂</a:t>
            </a:r>
            <a:endParaRPr lang="en-US" sz="2800" dirty="0" smtClean="0"/>
          </a:p>
          <a:p>
            <a:pPr>
              <a:buNone/>
            </a:pPr>
            <a:r>
              <a:rPr lang="en-US" sz="2800" dirty="0" smtClean="0"/>
              <a:t>    3  </a:t>
            </a:r>
            <a:r>
              <a:rPr lang="zh-CN" altLang="en-US" sz="2800" dirty="0" smtClean="0"/>
              <a:t>新南威尔士</a:t>
            </a:r>
          </a:p>
          <a:p>
            <a:pPr>
              <a:buNone/>
            </a:pPr>
            <a:r>
              <a:rPr lang="en-US" sz="2800" dirty="0" smtClean="0"/>
              <a:t>    4  </a:t>
            </a:r>
            <a:r>
              <a:rPr lang="zh-CN" altLang="en-US" sz="2800" dirty="0" smtClean="0"/>
              <a:t>酒馆老板</a:t>
            </a:r>
          </a:p>
          <a:p>
            <a:pPr>
              <a:buNone/>
            </a:pPr>
            <a:r>
              <a:rPr lang="en-US" sz="2800" dirty="0" smtClean="0"/>
              <a:t>    5  </a:t>
            </a:r>
            <a:r>
              <a:rPr lang="zh-CN" altLang="en-US" sz="2800" dirty="0" smtClean="0"/>
              <a:t>金矿的发现</a:t>
            </a:r>
            <a:endParaRPr lang="zh-CN" alt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572560" cy="1143000"/>
          </a:xfrm>
        </p:spPr>
        <p:txBody>
          <a:bodyPr>
            <a:normAutofit/>
          </a:bodyPr>
          <a:lstStyle/>
          <a:p>
            <a:r>
              <a:rPr lang="en-GB" sz="3600" dirty="0" smtClean="0">
                <a:latin typeface="Times New Roman" pitchFamily="18" charset="0"/>
                <a:cs typeface="Times New Roman" pitchFamily="18" charset="0"/>
              </a:rPr>
              <a:t>III. Work and Family Life in Australia Today</a:t>
            </a:r>
            <a:endParaRPr lang="zh-CN" altLang="en-US" sz="3600" dirty="0"/>
          </a:p>
        </p:txBody>
      </p:sp>
      <p:sp>
        <p:nvSpPr>
          <p:cNvPr id="3" name="Content Placeholder 2"/>
          <p:cNvSpPr>
            <a:spLocks noGrp="1"/>
          </p:cNvSpPr>
          <p:nvPr>
            <p:ph sz="half" idx="1"/>
          </p:nvPr>
        </p:nvSpPr>
        <p:spPr>
          <a:xfrm>
            <a:off x="642910" y="1928802"/>
            <a:ext cx="3286148" cy="4197361"/>
          </a:xfrm>
        </p:spPr>
        <p:txBody>
          <a:bodyPr>
            <a:normAutofit fontScale="77500" lnSpcReduction="20000"/>
          </a:bodyPr>
          <a:lstStyle/>
          <a:p>
            <a:r>
              <a:rPr lang="en-GB" dirty="0" smtClean="0">
                <a:latin typeface="Times New Roman" pitchFamily="18" charset="0"/>
                <a:cs typeface="Times New Roman" pitchFamily="18" charset="0"/>
              </a:rPr>
              <a:t>Single parent families now comprise a higher proportion of all families.</a:t>
            </a:r>
            <a:r>
              <a:rPr lang="en-US" dirty="0" smtClean="0">
                <a:latin typeface="Times New Roman" pitchFamily="18" charset="0"/>
                <a:cs typeface="Times New Roman" pitchFamily="18" charset="0"/>
              </a:rPr>
              <a:t> In June 2012, there were 961 thousand one parent families, making up 15% of all families.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There were 780 thousand single mother families in June 2012, making up the vast majority of one parent families (81%).</a:t>
            </a:r>
            <a:r>
              <a:rPr lang="en-GB" dirty="0" smtClean="0">
                <a:latin typeface="Times New Roman" pitchFamily="18" charset="0"/>
                <a:cs typeface="Times New Roman" pitchFamily="18" charset="0"/>
              </a:rPr>
              <a:t> </a:t>
            </a:r>
            <a:endParaRPr lang="zh-CN" altLang="en-US" dirty="0">
              <a:latin typeface="Times New Roman" pitchFamily="18" charset="0"/>
              <a:cs typeface="Times New Roman" pitchFamily="18" charset="0"/>
            </a:endParaRPr>
          </a:p>
        </p:txBody>
      </p:sp>
      <p:pic>
        <p:nvPicPr>
          <p:cNvPr id="5" name="Content Placeholder 4" descr="single mother.jpg"/>
          <p:cNvPicPr>
            <a:picLocks noGrp="1" noChangeAspect="1"/>
          </p:cNvPicPr>
          <p:nvPr>
            <p:ph sz="half" idx="2"/>
          </p:nvPr>
        </p:nvPicPr>
        <p:blipFill>
          <a:blip r:embed="rId2"/>
          <a:stretch>
            <a:fillRect/>
          </a:stretch>
        </p:blipFill>
        <p:spPr>
          <a:xfrm>
            <a:off x="4357686" y="2468029"/>
            <a:ext cx="4329114" cy="296123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501122" cy="1143000"/>
          </a:xfrm>
        </p:spPr>
        <p:txBody>
          <a:bodyPr>
            <a:noAutofit/>
          </a:bodyPr>
          <a:lstStyle/>
          <a:p>
            <a:r>
              <a:rPr lang="en-GB" sz="3600" dirty="0" smtClean="0">
                <a:latin typeface="Times New Roman" pitchFamily="18" charset="0"/>
                <a:cs typeface="Times New Roman" pitchFamily="18" charset="0"/>
              </a:rPr>
              <a:t>III. Work and Family Life in Australia Today</a:t>
            </a:r>
            <a:endParaRPr lang="zh-CN" altLang="en-US" sz="3600" dirty="0"/>
          </a:p>
        </p:txBody>
      </p:sp>
      <p:sp>
        <p:nvSpPr>
          <p:cNvPr id="3" name="Content Placeholder 2"/>
          <p:cNvSpPr>
            <a:spLocks noGrp="1"/>
          </p:cNvSpPr>
          <p:nvPr>
            <p:ph sz="half" idx="1"/>
          </p:nvPr>
        </p:nvSpPr>
        <p:spPr>
          <a:xfrm>
            <a:off x="500034" y="2214554"/>
            <a:ext cx="3000396" cy="3911609"/>
          </a:xfrm>
        </p:spPr>
        <p:txBody>
          <a:bodyPr>
            <a:normAutofit/>
          </a:bodyPr>
          <a:lstStyle/>
          <a:p>
            <a:r>
              <a:rPr lang="en-GB" sz="2400" dirty="0" smtClean="0">
                <a:latin typeface="Times New Roman" pitchFamily="18" charset="0"/>
                <a:cs typeface="Times New Roman" pitchFamily="18" charset="0"/>
              </a:rPr>
              <a:t>The fight for gay rights means that same sex families are not unusual in Australia. 20% of lesbians and up to 10% of gay men are parents with adopted children.</a:t>
            </a:r>
            <a:endParaRPr lang="zh-CN" altLang="en-US" sz="2400" dirty="0">
              <a:latin typeface="Times New Roman" pitchFamily="18" charset="0"/>
              <a:cs typeface="Times New Roman" pitchFamily="18" charset="0"/>
            </a:endParaRPr>
          </a:p>
        </p:txBody>
      </p:sp>
      <p:pic>
        <p:nvPicPr>
          <p:cNvPr id="5" name="Content Placeholder 4" descr="same sex family.jpg"/>
          <p:cNvPicPr>
            <a:picLocks noGrp="1" noChangeAspect="1"/>
          </p:cNvPicPr>
          <p:nvPr>
            <p:ph sz="half" idx="2"/>
          </p:nvPr>
        </p:nvPicPr>
        <p:blipFill>
          <a:blip r:embed="rId2"/>
          <a:stretch>
            <a:fillRect/>
          </a:stretch>
        </p:blipFill>
        <p:spPr>
          <a:xfrm>
            <a:off x="4000496" y="2357430"/>
            <a:ext cx="4500594" cy="3071834"/>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472518" cy="1143000"/>
          </a:xfrm>
        </p:spPr>
        <p:txBody>
          <a:bodyPr>
            <a:noAutofit/>
          </a:bodyPr>
          <a:lstStyle/>
          <a:p>
            <a:r>
              <a:rPr lang="en-GB" sz="3600" dirty="0" smtClean="0">
                <a:latin typeface="Times New Roman" pitchFamily="18" charset="0"/>
                <a:cs typeface="Times New Roman" pitchFamily="18" charset="0"/>
              </a:rPr>
              <a:t>III. Work and Family Life in Australia Today</a:t>
            </a:r>
            <a:endParaRPr lang="zh-CN" altLang="en-US" sz="3600" dirty="0"/>
          </a:p>
        </p:txBody>
      </p:sp>
      <p:sp>
        <p:nvSpPr>
          <p:cNvPr id="3" name="Content Placeholder 2"/>
          <p:cNvSpPr>
            <a:spLocks noGrp="1"/>
          </p:cNvSpPr>
          <p:nvPr>
            <p:ph sz="half" idx="1"/>
          </p:nvPr>
        </p:nvSpPr>
        <p:spPr>
          <a:xfrm flipH="1">
            <a:off x="4495800" y="1785926"/>
            <a:ext cx="4005290" cy="4340237"/>
          </a:xfrm>
        </p:spPr>
        <p:txBody>
          <a:bodyPr>
            <a:normAutofit lnSpcReduction="10000"/>
          </a:bodyPr>
          <a:lstStyle/>
          <a:p>
            <a:r>
              <a:rPr lang="en-GB" sz="2000" dirty="0" smtClean="0">
                <a:latin typeface="Times New Roman" pitchFamily="18" charset="0"/>
                <a:cs typeface="Times New Roman" pitchFamily="18" charset="0"/>
              </a:rPr>
              <a:t>Complete gender equality has still not been achieved as it is mainly women who have the major responsibility for the unpaid </a:t>
            </a:r>
            <a:r>
              <a:rPr lang="en-US" sz="2000" dirty="0" smtClean="0">
                <a:latin typeface="Times New Roman" pitchFamily="18" charset="0"/>
                <a:cs typeface="Times New Roman" pitchFamily="18" charset="0"/>
              </a:rPr>
              <a:t>household work, including cooking, cleaning, shopping and caring for children. While women were assuming a greater role in the workplace, they did not compensate by reducing work around the home. Women spent around the same amount of time on household in 2006 as they had in 1992.</a:t>
            </a:r>
            <a:br>
              <a:rPr lang="en-US" sz="2000" dirty="0" smtClean="0">
                <a:latin typeface="Times New Roman" pitchFamily="18" charset="0"/>
                <a:cs typeface="Times New Roman" pitchFamily="18" charset="0"/>
              </a:rPr>
            </a:br>
            <a:endParaRPr lang="zh-CN" altLang="en-US" sz="2000" dirty="0">
              <a:latin typeface="Times New Roman" pitchFamily="18" charset="0"/>
              <a:cs typeface="Times New Roman" pitchFamily="18" charset="0"/>
            </a:endParaRPr>
          </a:p>
        </p:txBody>
      </p:sp>
      <p:pic>
        <p:nvPicPr>
          <p:cNvPr id="5" name="Content Placeholder 4" descr="cooking.jpg"/>
          <p:cNvPicPr>
            <a:picLocks noGrp="1" noChangeAspect="1"/>
          </p:cNvPicPr>
          <p:nvPr>
            <p:ph sz="half" idx="2"/>
          </p:nvPr>
        </p:nvPicPr>
        <p:blipFill>
          <a:blip r:embed="rId2"/>
          <a:stretch>
            <a:fillRect/>
          </a:stretch>
        </p:blipFill>
        <p:spPr>
          <a:xfrm>
            <a:off x="642910" y="2357430"/>
            <a:ext cx="4038600" cy="302895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4282" y="274638"/>
            <a:ext cx="8472518" cy="1143000"/>
          </a:xfrm>
        </p:spPr>
        <p:txBody>
          <a:bodyPr>
            <a:noAutofit/>
          </a:bodyPr>
          <a:lstStyle/>
          <a:p>
            <a:r>
              <a:rPr lang="en-GB" sz="3600" dirty="0" smtClean="0">
                <a:latin typeface="Times New Roman" pitchFamily="18" charset="0"/>
                <a:cs typeface="Times New Roman" pitchFamily="18" charset="0"/>
              </a:rPr>
              <a:t>III. Work and Family Life in Australia Today</a:t>
            </a:r>
            <a:endParaRPr lang="zh-CN" altLang="en-US" sz="3600" dirty="0"/>
          </a:p>
        </p:txBody>
      </p:sp>
      <p:sp>
        <p:nvSpPr>
          <p:cNvPr id="6" name="Content Placeholder 5"/>
          <p:cNvSpPr>
            <a:spLocks noGrp="1"/>
          </p:cNvSpPr>
          <p:nvPr>
            <p:ph idx="1"/>
          </p:nvPr>
        </p:nvSpPr>
        <p:spPr>
          <a:xfrm>
            <a:off x="500034" y="1600200"/>
            <a:ext cx="8186766" cy="2471741"/>
          </a:xfrm>
        </p:spPr>
        <p:txBody>
          <a:bodyPr>
            <a:normAutofit/>
          </a:bodyPr>
          <a:lstStyle/>
          <a:p>
            <a:r>
              <a:rPr lang="en-GB" sz="2000" dirty="0" smtClean="0">
                <a:latin typeface="Times New Roman" pitchFamily="18" charset="0"/>
                <a:cs typeface="Times New Roman" pitchFamily="18" charset="0"/>
              </a:rPr>
              <a:t>It is no longer taken for granted that family and work life are separate issues. The government funds two major research institutes: HILDA, (</a:t>
            </a:r>
            <a:r>
              <a:rPr lang="en-US" sz="2000" dirty="0" smtClean="0">
                <a:latin typeface="Times New Roman" pitchFamily="18" charset="0"/>
                <a:cs typeface="Times New Roman" pitchFamily="18" charset="0"/>
              </a:rPr>
              <a:t>The Household, Income and </a:t>
            </a:r>
            <a:r>
              <a:rPr lang="en-US" sz="2000" dirty="0" err="1" smtClean="0">
                <a:latin typeface="Times New Roman" pitchFamily="18" charset="0"/>
                <a:cs typeface="Times New Roman" pitchFamily="18" charset="0"/>
              </a:rPr>
              <a:t>Labour</a:t>
            </a:r>
            <a:r>
              <a:rPr lang="en-US" sz="2000" dirty="0" smtClean="0">
                <a:latin typeface="Times New Roman" pitchFamily="18" charset="0"/>
                <a:cs typeface="Times New Roman" pitchFamily="18" charset="0"/>
              </a:rPr>
              <a:t> Dynamics in Australia</a:t>
            </a:r>
            <a:r>
              <a:rPr lang="en-GB" sz="2000" dirty="0" smtClean="0">
                <a:latin typeface="Times New Roman" pitchFamily="18" charset="0"/>
                <a:cs typeface="Times New Roman" pitchFamily="18" charset="0"/>
              </a:rPr>
              <a:t>) and the AIFS (the Australian Institute of Family Studies).  Both constantly research the problems of the intersection of family and work life today and make recommendations about the ways in which these problems could be addressed.</a:t>
            </a:r>
            <a:endParaRPr lang="zh-CN" altLang="en-US" sz="2000" dirty="0">
              <a:latin typeface="Times New Roman" pitchFamily="18" charset="0"/>
              <a:cs typeface="Times New Roman" pitchFamily="18" charset="0"/>
            </a:endParaRPr>
          </a:p>
        </p:txBody>
      </p:sp>
      <p:pic>
        <p:nvPicPr>
          <p:cNvPr id="46082" name="Picture 2" descr="E:\《入门》课件\AIFS-CFCA-Logo.png"/>
          <p:cNvPicPr>
            <a:picLocks noChangeAspect="1" noChangeArrowheads="1"/>
          </p:cNvPicPr>
          <p:nvPr/>
        </p:nvPicPr>
        <p:blipFill>
          <a:blip r:embed="rId2"/>
          <a:srcRect/>
          <a:stretch>
            <a:fillRect/>
          </a:stretch>
        </p:blipFill>
        <p:spPr bwMode="auto">
          <a:xfrm>
            <a:off x="928662" y="4071942"/>
            <a:ext cx="7643866" cy="228601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000" dirty="0" smtClean="0">
                <a:latin typeface="Times New Roman" pitchFamily="18" charset="0"/>
                <a:cs typeface="Times New Roman" pitchFamily="18" charset="0"/>
              </a:rPr>
              <a:t>Questions for Discussi</a:t>
            </a:r>
            <a:r>
              <a:rPr lang="en-US" altLang="zh-CN" dirty="0" smtClean="0"/>
              <a:t>on</a:t>
            </a:r>
            <a:endParaRPr lang="zh-CN" altLang="en-US" dirty="0"/>
          </a:p>
        </p:txBody>
      </p:sp>
      <p:sp>
        <p:nvSpPr>
          <p:cNvPr id="3" name="Content Placeholder 2"/>
          <p:cNvSpPr>
            <a:spLocks noGrp="1"/>
          </p:cNvSpPr>
          <p:nvPr>
            <p:ph idx="1"/>
          </p:nvPr>
        </p:nvSpPr>
        <p:spPr/>
        <p:txBody>
          <a:bodyPr>
            <a:normAutofit/>
          </a:bodyPr>
          <a:lstStyle/>
          <a:p>
            <a:pPr lvl="0">
              <a:buNone/>
            </a:pPr>
            <a:r>
              <a:rPr lang="en-AU" dirty="0" smtClean="0"/>
              <a:t>A</a:t>
            </a:r>
            <a:r>
              <a:rPr lang="en-AU" sz="2800" dirty="0" smtClean="0">
                <a:latin typeface="Times New Roman" pitchFamily="18" charset="0"/>
                <a:cs typeface="Times New Roman" pitchFamily="18" charset="0"/>
              </a:rPr>
              <a:t>. What is convict transportation? How did it affect the development of the colonies?</a:t>
            </a:r>
            <a:endParaRPr lang="zh-CN" altLang="en-US" sz="2800" dirty="0" smtClean="0">
              <a:latin typeface="Times New Roman" pitchFamily="18" charset="0"/>
              <a:cs typeface="Times New Roman" pitchFamily="18" charset="0"/>
            </a:endParaRPr>
          </a:p>
          <a:p>
            <a:pPr lvl="0">
              <a:buNone/>
            </a:pPr>
            <a:r>
              <a:rPr lang="en-AU" sz="2800" dirty="0" smtClean="0">
                <a:latin typeface="Times New Roman" pitchFamily="18" charset="0"/>
                <a:cs typeface="Times New Roman" pitchFamily="18" charset="0"/>
              </a:rPr>
              <a:t>B. Describe women’s situation in the colonial Australia.</a:t>
            </a:r>
            <a:endParaRPr lang="zh-CN" altLang="en-US" sz="2800" dirty="0" smtClean="0">
              <a:latin typeface="Times New Roman" pitchFamily="18" charset="0"/>
              <a:cs typeface="Times New Roman" pitchFamily="18" charset="0"/>
            </a:endParaRPr>
          </a:p>
          <a:p>
            <a:pPr lvl="0">
              <a:buNone/>
            </a:pPr>
            <a:r>
              <a:rPr lang="en-AU" sz="2800" dirty="0" smtClean="0">
                <a:latin typeface="Times New Roman" pitchFamily="18" charset="0"/>
                <a:cs typeface="Times New Roman" pitchFamily="18" charset="0"/>
              </a:rPr>
              <a:t>C. Do you think Wakefield Scheme solved the problem in the early development of Australian economy? Why?</a:t>
            </a:r>
            <a:endParaRPr lang="zh-CN" altLang="en-US" sz="2800" dirty="0" smtClean="0">
              <a:latin typeface="Times New Roman" pitchFamily="18" charset="0"/>
              <a:cs typeface="Times New Roman" pitchFamily="18" charset="0"/>
            </a:endParaRPr>
          </a:p>
          <a:p>
            <a:pPr lvl="0">
              <a:buNone/>
            </a:pPr>
            <a:r>
              <a:rPr lang="en-AU" sz="2800" dirty="0" smtClean="0">
                <a:latin typeface="Times New Roman" pitchFamily="18" charset="0"/>
                <a:cs typeface="Times New Roman" pitchFamily="18" charset="0"/>
              </a:rPr>
              <a:t>E. What are some of the characteristics of Australia’s family life today?</a:t>
            </a:r>
            <a:endParaRPr lang="zh-CN" altLang="en-US" sz="28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2071702"/>
          </a:xfrm>
        </p:spPr>
        <p:txBody>
          <a:bodyPr/>
          <a:lstStyle/>
          <a:p>
            <a:r>
              <a:rPr lang="en-US" altLang="zh-CN" dirty="0" smtClean="0">
                <a:latin typeface="Batang" pitchFamily="18" charset="-127"/>
                <a:ea typeface="Batang" pitchFamily="18" charset="-127"/>
              </a:rPr>
              <a:t>The End</a:t>
            </a:r>
            <a:endParaRPr lang="zh-CN" altLang="en-US" dirty="0">
              <a:latin typeface="Batang" pitchFamily="18" charset="-127"/>
              <a:ea typeface="Batang" pitchFamily="18" charset="-127"/>
            </a:endParaRPr>
          </a:p>
        </p:txBody>
      </p:sp>
      <p:sp>
        <p:nvSpPr>
          <p:cNvPr id="3" name="Content Placeholder 2"/>
          <p:cNvSpPr>
            <a:spLocks noGrp="1"/>
          </p:cNvSpPr>
          <p:nvPr>
            <p:ph idx="1"/>
          </p:nvPr>
        </p:nvSpPr>
        <p:spPr>
          <a:xfrm>
            <a:off x="457200" y="2714620"/>
            <a:ext cx="8229600" cy="3411543"/>
          </a:xfrm>
        </p:spPr>
        <p:txBody>
          <a:bodyPr>
            <a:normAutofit/>
          </a:bodyPr>
          <a:lstStyle/>
          <a:p>
            <a:pPr algn="ctr">
              <a:buNone/>
            </a:pPr>
            <a:r>
              <a:rPr lang="zh-CN" altLang="en-US" sz="3600" b="1" dirty="0" smtClean="0">
                <a:latin typeface="+mj-ea"/>
                <a:ea typeface="+mj-ea"/>
              </a:rPr>
              <a:t>高等教育出版社</a:t>
            </a:r>
            <a:endParaRPr lang="en-US" altLang="zh-CN" sz="3600" b="1" dirty="0" smtClean="0">
              <a:latin typeface="+mj-ea"/>
              <a:ea typeface="+mj-ea"/>
            </a:endParaRPr>
          </a:p>
          <a:p>
            <a:pPr algn="ctr">
              <a:buNone/>
            </a:pPr>
            <a:endParaRPr lang="en-US" altLang="zh-CN" sz="3600" b="1" dirty="0" smtClean="0">
              <a:latin typeface="+mj-ea"/>
              <a:ea typeface="+mj-ea"/>
            </a:endParaRPr>
          </a:p>
          <a:p>
            <a:pPr algn="ctr">
              <a:buNone/>
            </a:pPr>
            <a:r>
              <a:rPr lang="en-US" altLang="zh-CN" sz="3600" b="1" dirty="0" smtClean="0">
                <a:latin typeface="+mj-ea"/>
                <a:ea typeface="+mj-ea"/>
              </a:rPr>
              <a:t>2015</a:t>
            </a:r>
            <a:endParaRPr lang="zh-CN" altLang="en-US" sz="3600" b="1" dirty="0">
              <a:latin typeface="+mj-ea"/>
              <a:ea typeface="+mj-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572560" cy="1143000"/>
          </a:xfrm>
        </p:spPr>
        <p:txBody>
          <a:bodyPr>
            <a:normAutofit fontScale="90000"/>
          </a:bodyPr>
          <a:lstStyle/>
          <a:p>
            <a:r>
              <a:rPr lang="en-US" altLang="zh-CN" dirty="0" smtClean="0">
                <a:latin typeface="Times New Roman" pitchFamily="18" charset="0"/>
                <a:cs typeface="Times New Roman" pitchFamily="18" charset="0"/>
              </a:rPr>
              <a:t>This Unit Is Divided into Three Sections</a:t>
            </a:r>
            <a:endParaRPr lang="zh-CN" altLang="en-US" dirty="0"/>
          </a:p>
        </p:txBody>
      </p:sp>
      <p:sp>
        <p:nvSpPr>
          <p:cNvPr id="3" name="Content Placeholder 2"/>
          <p:cNvSpPr>
            <a:spLocks noGrp="1"/>
          </p:cNvSpPr>
          <p:nvPr>
            <p:ph idx="1"/>
          </p:nvPr>
        </p:nvSpPr>
        <p:spPr/>
        <p:txBody>
          <a:bodyPr/>
          <a:lstStyle/>
          <a:p>
            <a:pPr marL="571500" indent="-571500">
              <a:buAutoNum type="romanUcPeriod"/>
            </a:pPr>
            <a:r>
              <a:rPr lang="en-US" dirty="0" smtClean="0">
                <a:latin typeface="Times New Roman" pitchFamily="18" charset="0"/>
                <a:cs typeface="Times New Roman" pitchFamily="18" charset="0"/>
              </a:rPr>
              <a:t>Australia </a:t>
            </a:r>
            <a:r>
              <a:rPr lang="en-US" dirty="0">
                <a:latin typeface="Times New Roman" pitchFamily="18" charset="0"/>
                <a:cs typeface="Times New Roman" pitchFamily="18" charset="0"/>
              </a:rPr>
              <a:t>as a Penal </a:t>
            </a:r>
            <a:r>
              <a:rPr lang="en-US" dirty="0" smtClean="0">
                <a:latin typeface="Times New Roman" pitchFamily="18" charset="0"/>
                <a:cs typeface="Times New Roman" pitchFamily="18" charset="0"/>
              </a:rPr>
              <a:t>Colony</a:t>
            </a:r>
          </a:p>
          <a:p>
            <a:pPr marL="571500" indent="-571500">
              <a:buAutoNum type="romanUcPeriod" startAt="2"/>
            </a:pPr>
            <a:r>
              <a:rPr lang="en-GB" dirty="0" smtClean="0">
                <a:latin typeface="Times New Roman" pitchFamily="18" charset="0"/>
                <a:cs typeface="Times New Roman" pitchFamily="18" charset="0"/>
              </a:rPr>
              <a:t>From </a:t>
            </a:r>
            <a:r>
              <a:rPr lang="en-GB" dirty="0">
                <a:latin typeface="Times New Roman" pitchFamily="18" charset="0"/>
                <a:cs typeface="Times New Roman" pitchFamily="18" charset="0"/>
              </a:rPr>
              <a:t>Convict Transportation to “Free” </a:t>
            </a:r>
            <a:r>
              <a:rPr lang="en-GB" dirty="0" smtClean="0">
                <a:latin typeface="Times New Roman" pitchFamily="18" charset="0"/>
                <a:cs typeface="Times New Roman" pitchFamily="18" charset="0"/>
              </a:rPr>
              <a:t>   Migration</a:t>
            </a:r>
          </a:p>
          <a:p>
            <a:pPr marL="571500" indent="-571500">
              <a:buAutoNum type="romanUcPeriod" startAt="2"/>
            </a:pPr>
            <a:r>
              <a:rPr lang="en-GB" dirty="0">
                <a:latin typeface="Times New Roman" pitchFamily="18" charset="0"/>
                <a:cs typeface="Times New Roman" pitchFamily="18" charset="0"/>
              </a:rPr>
              <a:t>Work and Family Life in Australia Today</a:t>
            </a:r>
            <a:endParaRPr lang="zh-CN" altLang="en-US" dirty="0">
              <a:latin typeface="Times New Roman" pitchFamily="18" charset="0"/>
              <a:cs typeface="Times New Roman" pitchFamily="18" charset="0"/>
            </a:endParaRPr>
          </a:p>
          <a:p>
            <a:pPr>
              <a:buNone/>
            </a:pPr>
            <a:r>
              <a:rPr lang="en-GB" dirty="0">
                <a:latin typeface="Times New Roman" pitchFamily="18" charset="0"/>
                <a:cs typeface="Times New Roman" pitchFamily="18" charset="0"/>
              </a:rPr>
              <a:t> </a:t>
            </a:r>
            <a:endParaRPr lang="zh-CN" altLang="en-US" dirty="0">
              <a:latin typeface="Times New Roman" pitchFamily="18" charset="0"/>
              <a:cs typeface="Times New Roman" pitchFamily="18" charset="0"/>
            </a:endParaRPr>
          </a:p>
          <a:p>
            <a:pPr marL="571500" indent="-571500">
              <a:buAutoNum type="romanUcPeriod"/>
            </a:pPr>
            <a:endParaRPr lang="zh-CN" altLang="en-US" b="1" dirty="0"/>
          </a:p>
          <a:p>
            <a:pPr>
              <a:buNone/>
            </a:pP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r>
              <a:rPr lang="en-US" dirty="0" smtClean="0">
                <a:latin typeface="Times New Roman" pitchFamily="18" charset="0"/>
                <a:cs typeface="Times New Roman" pitchFamily="18" charset="0"/>
              </a:rPr>
              <a:t>I. </a:t>
            </a:r>
            <a:r>
              <a:rPr lang="en-US" sz="4000" dirty="0" smtClean="0">
                <a:latin typeface="Times New Roman" pitchFamily="18" charset="0"/>
                <a:cs typeface="Times New Roman" pitchFamily="18" charset="0"/>
              </a:rPr>
              <a:t>Australia as a Penal Colony</a:t>
            </a:r>
          </a:p>
        </p:txBody>
      </p:sp>
      <p:sp>
        <p:nvSpPr>
          <p:cNvPr id="3" name="Content Placeholder 2"/>
          <p:cNvSpPr>
            <a:spLocks noGrp="1"/>
          </p:cNvSpPr>
          <p:nvPr>
            <p:ph idx="1"/>
          </p:nvPr>
        </p:nvSpPr>
        <p:spPr/>
        <p:txBody>
          <a:bodyPr>
            <a:normAutofit fontScale="85000" lnSpcReduction="20000"/>
          </a:bodyPr>
          <a:lstStyle/>
          <a:p>
            <a:r>
              <a:rPr lang="en-GB" sz="2600" dirty="0">
                <a:latin typeface="Times New Roman" pitchFamily="18" charset="0"/>
                <a:cs typeface="Times New Roman" pitchFamily="18" charset="0"/>
              </a:rPr>
              <a:t>After European settlement in 1788, Australia was politically organized as a number of separate British colonies, eventually six in all: New South Wales, Tasmania, Queensland, Western Australia, Victoria, and South Australia.</a:t>
            </a:r>
            <a:endParaRPr lang="zh-CN" altLang="en-US" sz="2600" dirty="0">
              <a:latin typeface="Times New Roman" pitchFamily="18" charset="0"/>
              <a:cs typeface="Times New Roman" pitchFamily="18" charset="0"/>
            </a:endParaRPr>
          </a:p>
          <a:p>
            <a:r>
              <a:rPr lang="en-GB" sz="2600" dirty="0">
                <a:latin typeface="Times New Roman" pitchFamily="18" charset="0"/>
                <a:cs typeface="Times New Roman" pitchFamily="18" charset="0"/>
              </a:rPr>
              <a:t>The first period of the colonisation of Australia, lasting from 1788 to the 1830s, was based largely on the “</a:t>
            </a:r>
            <a:r>
              <a:rPr lang="en-GB" sz="2600" dirty="0" err="1" smtClean="0">
                <a:latin typeface="Times New Roman" pitchFamily="18" charset="0"/>
                <a:cs typeface="Times New Roman" pitchFamily="18" charset="0"/>
              </a:rPr>
              <a:t>unfree</a:t>
            </a:r>
            <a:r>
              <a:rPr lang="en-GB" sz="2600" dirty="0">
                <a:latin typeface="Times New Roman" pitchFamily="18" charset="0"/>
                <a:cs typeface="Times New Roman" pitchFamily="18" charset="0"/>
              </a:rPr>
              <a:t>” labour of the convicts: NSW, Tasmania, and Queensland were established as convict colonies; Victoria and South Australia, both established in the 1830s, were settled as ‘free’, or non-convict, colonies. Western Australia, established in 1828 as a free colony, turned to convict labour in 1850 and became a convict colony for 19 years until </a:t>
            </a:r>
            <a:r>
              <a:rPr lang="en-GB" sz="2600" dirty="0" smtClean="0">
                <a:latin typeface="Times New Roman" pitchFamily="18" charset="0"/>
                <a:cs typeface="Times New Roman" pitchFamily="18" charset="0"/>
              </a:rPr>
              <a:t>1869.</a:t>
            </a:r>
          </a:p>
          <a:p>
            <a:r>
              <a:rPr lang="en-US" sz="2600" dirty="0" smtClean="0">
                <a:latin typeface="Times New Roman" pitchFamily="18" charset="0"/>
                <a:cs typeface="Times New Roman" pitchFamily="18" charset="0"/>
              </a:rPr>
              <a:t>Between 1788 and 1868, approximately 162,000 convicts were transported to the various Australian penal colonies by the British government. </a:t>
            </a:r>
            <a:endParaRPr lang="zh-CN" altLang="en-US" sz="2600" dirty="0">
              <a:latin typeface="Times New Roman" pitchFamily="18" charset="0"/>
              <a:cs typeface="Times New Roman" pitchFamily="18" charset="0"/>
            </a:endParaRPr>
          </a:p>
          <a:p>
            <a:pPr>
              <a:buNone/>
            </a:pPr>
            <a:r>
              <a:rPr lang="en-GB" sz="2900" dirty="0">
                <a:latin typeface="Times New Roman" pitchFamily="18" charset="0"/>
                <a:cs typeface="Times New Roman" pitchFamily="18" charset="0"/>
              </a:rPr>
              <a:t> </a:t>
            </a:r>
            <a:endParaRPr lang="zh-CN" altLang="en-US" sz="2900" dirty="0">
              <a:latin typeface="Times New Roman" pitchFamily="18" charset="0"/>
              <a:cs typeface="Times New Roman" pitchFamily="18" charset="0"/>
            </a:endParaRPr>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I. Australia as a Penal Colony</a:t>
            </a:r>
            <a:endParaRPr lang="zh-CN" altLang="en-US" sz="4000" dirty="0"/>
          </a:p>
        </p:txBody>
      </p:sp>
      <p:pic>
        <p:nvPicPr>
          <p:cNvPr id="4" name="Content Placeholder 3" descr="convicts_at_botany_bay.jpg"/>
          <p:cNvPicPr>
            <a:picLocks noGrp="1" noChangeAspect="1"/>
          </p:cNvPicPr>
          <p:nvPr>
            <p:ph idx="1"/>
          </p:nvPr>
        </p:nvPicPr>
        <p:blipFill>
          <a:blip r:embed="rId2"/>
          <a:stretch>
            <a:fillRect/>
          </a:stretch>
        </p:blipFill>
        <p:spPr>
          <a:xfrm>
            <a:off x="751015" y="2000240"/>
            <a:ext cx="7678637" cy="439315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latin typeface="Times New Roman" pitchFamily="18" charset="0"/>
                <a:cs typeface="Times New Roman" pitchFamily="18" charset="0"/>
              </a:rPr>
              <a:t>I. Australia as a Penal Colony</a:t>
            </a:r>
            <a:endParaRPr lang="zh-CN" altLang="en-US" sz="4000" dirty="0"/>
          </a:p>
        </p:txBody>
      </p:sp>
      <p:sp>
        <p:nvSpPr>
          <p:cNvPr id="5" name="Content Placeholder 4"/>
          <p:cNvSpPr>
            <a:spLocks noGrp="1"/>
          </p:cNvSpPr>
          <p:nvPr>
            <p:ph idx="1"/>
          </p:nvPr>
        </p:nvSpPr>
        <p:spPr/>
        <p:txBody>
          <a:bodyPr>
            <a:normAutofit/>
          </a:bodyPr>
          <a:lstStyle/>
          <a:p>
            <a:pPr>
              <a:buNone/>
            </a:pPr>
            <a:r>
              <a:rPr lang="en-GB" sz="2800" b="1" dirty="0">
                <a:latin typeface="Times New Roman" pitchFamily="18" charset="0"/>
                <a:cs typeface="Times New Roman" pitchFamily="18" charset="0"/>
              </a:rPr>
              <a:t>Family Life in the Convict </a:t>
            </a:r>
            <a:r>
              <a:rPr lang="en-GB" sz="2800" b="1" dirty="0" smtClean="0">
                <a:latin typeface="Times New Roman" pitchFamily="18" charset="0"/>
                <a:cs typeface="Times New Roman" pitchFamily="18" charset="0"/>
              </a:rPr>
              <a:t>Colony</a:t>
            </a:r>
          </a:p>
          <a:p>
            <a:r>
              <a:rPr lang="en-AU" sz="2400" dirty="0" smtClean="0">
                <a:latin typeface="Times New Roman" pitchFamily="18" charset="0"/>
                <a:cs typeface="Times New Roman" pitchFamily="18" charset="0"/>
              </a:rPr>
              <a:t> For </a:t>
            </a:r>
            <a:r>
              <a:rPr lang="en-AU" sz="2400" dirty="0">
                <a:latin typeface="Times New Roman" pitchFamily="18" charset="0"/>
                <a:cs typeface="Times New Roman" pitchFamily="18" charset="0"/>
              </a:rPr>
              <a:t>the first few decades after 1788, the colonial workforce was based largely on convict labour.  Men vastly outnumbered women.  </a:t>
            </a:r>
            <a:endParaRPr lang="en-AU" sz="2400" dirty="0" smtClean="0">
              <a:latin typeface="Times New Roman" pitchFamily="18" charset="0"/>
              <a:cs typeface="Times New Roman" pitchFamily="18" charset="0"/>
            </a:endParaRPr>
          </a:p>
          <a:p>
            <a:r>
              <a:rPr lang="en-AU" sz="2400" dirty="0" smtClean="0">
                <a:latin typeface="Times New Roman" pitchFamily="18" charset="0"/>
                <a:cs typeface="Times New Roman" pitchFamily="18" charset="0"/>
              </a:rPr>
              <a:t>Many </a:t>
            </a:r>
            <a:r>
              <a:rPr lang="en-AU" sz="2400" dirty="0">
                <a:latin typeface="Times New Roman" pitchFamily="18" charset="0"/>
                <a:cs typeface="Times New Roman" pitchFamily="18" charset="0"/>
              </a:rPr>
              <a:t>wives of convicts made desperate efforts to be brought out to live with their husbands.  The majority of requests were denied.  For these wives, being left behind in the UK often meant deprivation, even death</a:t>
            </a:r>
            <a:r>
              <a:rPr lang="en-GB" sz="2400" dirty="0">
                <a:latin typeface="Times New Roman" pitchFamily="18" charset="0"/>
                <a:cs typeface="Times New Roman" pitchFamily="18" charset="0"/>
              </a:rPr>
              <a:t>, </a:t>
            </a:r>
            <a:r>
              <a:rPr lang="en-AU" sz="2400" dirty="0">
                <a:latin typeface="Times New Roman" pitchFamily="18" charset="0"/>
                <a:cs typeface="Times New Roman" pitchFamily="18" charset="0"/>
              </a:rPr>
              <a:t>for them and their children.  However, a few wives were allowed to sail with their convict husbands. </a:t>
            </a:r>
            <a:endParaRPr lang="zh-CN" altLang="en-US" sz="2400" dirty="0">
              <a:latin typeface="Times New Roman" pitchFamily="18" charset="0"/>
              <a:cs typeface="Times New Roman" pitchFamily="18" charset="0"/>
            </a:endParaRPr>
          </a:p>
          <a:p>
            <a:endParaRPr lang="zh-CN" altLang="en-US"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I. Australia as a Penal Colony</a:t>
            </a:r>
            <a:endParaRPr lang="zh-CN" altLang="en-US" sz="4000" dirty="0"/>
          </a:p>
        </p:txBody>
      </p:sp>
      <p:sp>
        <p:nvSpPr>
          <p:cNvPr id="3" name="Content Placeholder 2"/>
          <p:cNvSpPr>
            <a:spLocks noGrp="1"/>
          </p:cNvSpPr>
          <p:nvPr>
            <p:ph idx="1"/>
          </p:nvPr>
        </p:nvSpPr>
        <p:spPr/>
        <p:txBody>
          <a:bodyPr>
            <a:normAutofit fontScale="92500" lnSpcReduction="10000"/>
          </a:bodyPr>
          <a:lstStyle/>
          <a:p>
            <a:r>
              <a:rPr lang="en-AU" sz="2600" dirty="0">
                <a:latin typeface="Times New Roman" pitchFamily="18" charset="0"/>
                <a:cs typeface="Times New Roman" pitchFamily="18" charset="0"/>
              </a:rPr>
              <a:t>In the first decades new families were often formed in the colony in a brutal way.  When a ship with women convicts or “free” women migrants docked, first the Government officials and senior officers, then the sailors and “free” working men were allowed to go on board to claim a woman as a servant and/or a </a:t>
            </a:r>
            <a:r>
              <a:rPr lang="en-AU" sz="2600" dirty="0" smtClean="0">
                <a:latin typeface="Times New Roman" pitchFamily="18" charset="0"/>
                <a:cs typeface="Times New Roman" pitchFamily="18" charset="0"/>
              </a:rPr>
              <a:t>concubine.</a:t>
            </a:r>
          </a:p>
          <a:p>
            <a:r>
              <a:rPr lang="en-AU" sz="2600" dirty="0">
                <a:latin typeface="Times New Roman" pitchFamily="18" charset="0"/>
                <a:cs typeface="Times New Roman" pitchFamily="18" charset="0"/>
              </a:rPr>
              <a:t> Convicts could claim the remaining women. The women who were not claimed either slept on the streets or were sent to the “Female Factory”—a prison in </a:t>
            </a:r>
            <a:r>
              <a:rPr lang="en-AU" sz="2600" dirty="0" err="1">
                <a:latin typeface="Times New Roman" pitchFamily="18" charset="0"/>
                <a:cs typeface="Times New Roman" pitchFamily="18" charset="0"/>
              </a:rPr>
              <a:t>Paramatta</a:t>
            </a:r>
            <a:r>
              <a:rPr lang="en-AU" sz="2600" dirty="0" smtClean="0">
                <a:latin typeface="Times New Roman" pitchFamily="18" charset="0"/>
                <a:cs typeface="Times New Roman" pitchFamily="18" charset="0"/>
              </a:rPr>
              <a:t>.</a:t>
            </a:r>
          </a:p>
          <a:p>
            <a:r>
              <a:rPr lang="en-AU" sz="2600" dirty="0" smtClean="0">
                <a:latin typeface="Times New Roman" pitchFamily="18" charset="0"/>
                <a:cs typeface="Times New Roman" pitchFamily="18" charset="0"/>
              </a:rPr>
              <a:t>Single women were at risk of being abused, and this was part of the institutional culture of the colony. Single women were obliged to work and sleep with one man or bear the considerable risks of being shared between men.  </a:t>
            </a:r>
            <a:endParaRPr lang="zh-CN" altLang="en-US" sz="2600" dirty="0">
              <a:latin typeface="Times New Roman" pitchFamily="18" charset="0"/>
              <a:cs typeface="Times New Roman" pitchFamily="18" charset="0"/>
            </a:endParaRPr>
          </a:p>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 Australia as a Penal Colony</a:t>
            </a:r>
            <a:br>
              <a:rPr lang="en-US" dirty="0" smtClean="0">
                <a:latin typeface="Times New Roman" pitchFamily="18" charset="0"/>
                <a:cs typeface="Times New Roman" pitchFamily="18" charset="0"/>
              </a:rPr>
            </a:br>
            <a:endParaRPr lang="zh-CN" altLang="en-US" dirty="0"/>
          </a:p>
        </p:txBody>
      </p:sp>
      <p:pic>
        <p:nvPicPr>
          <p:cNvPr id="4" name="Content Placeholder 3" descr="emigrants.jpg"/>
          <p:cNvPicPr>
            <a:picLocks noGrp="1" noChangeAspect="1"/>
          </p:cNvPicPr>
          <p:nvPr>
            <p:ph idx="1"/>
          </p:nvPr>
        </p:nvPicPr>
        <p:blipFill>
          <a:blip r:embed="rId2"/>
          <a:stretch>
            <a:fillRect/>
          </a:stretch>
        </p:blipFill>
        <p:spPr>
          <a:xfrm>
            <a:off x="1285852" y="1500174"/>
            <a:ext cx="6500858" cy="4210857"/>
          </a:xfrm>
        </p:spPr>
      </p:pic>
      <p:sp>
        <p:nvSpPr>
          <p:cNvPr id="5" name="Rectangle 4"/>
          <p:cNvSpPr/>
          <p:nvPr/>
        </p:nvSpPr>
        <p:spPr>
          <a:xfrm>
            <a:off x="1714480" y="6000768"/>
            <a:ext cx="5715040" cy="369332"/>
          </a:xfrm>
          <a:prstGeom prst="rect">
            <a:avLst/>
          </a:prstGeom>
        </p:spPr>
        <p:txBody>
          <a:bodyPr wrap="square">
            <a:spAutoFit/>
          </a:bodyPr>
          <a:lstStyle/>
          <a:p>
            <a:r>
              <a:rPr lang="en-US" dirty="0" smtClean="0">
                <a:latin typeface="Times New Roman" pitchFamily="18" charset="0"/>
                <a:cs typeface="Times New Roman" pitchFamily="18" charset="0"/>
              </a:rPr>
              <a:t>Emigrants landing in Melbourne in 1863</a:t>
            </a:r>
            <a:endParaRPr lang="zh-CN" alt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TotalTime>
  <Words>2462</Words>
  <Application>Microsoft Office PowerPoint</Application>
  <PresentationFormat>On-screen Show (4:3)</PresentationFormat>
  <Paragraphs>117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英语国家社会与文化入门》 (上册）</vt:lpstr>
      <vt:lpstr>Australia Unit 17 Work and  Family Life</vt:lpstr>
      <vt:lpstr>Quiz</vt:lpstr>
      <vt:lpstr>This Unit Is Divided into Three Sections</vt:lpstr>
      <vt:lpstr>I. Australia as a Penal Colony</vt:lpstr>
      <vt:lpstr>I. Australia as a Penal Colony</vt:lpstr>
      <vt:lpstr>I. Australia as a Penal Colony</vt:lpstr>
      <vt:lpstr>I. Australia as a Penal Colony</vt:lpstr>
      <vt:lpstr> I. Australia as a Penal Colony </vt:lpstr>
      <vt:lpstr>I. Australia as a Penal Colony</vt:lpstr>
      <vt:lpstr>I. Australia as a Penal Colony</vt:lpstr>
      <vt:lpstr>I. Australia as a Penal Colony</vt:lpstr>
      <vt:lpstr>I. Australia as a Penal Colony</vt:lpstr>
      <vt:lpstr>I. Australia as a Penal Colony</vt:lpstr>
      <vt:lpstr>I. Australia as a Penal Colony</vt:lpstr>
      <vt:lpstr>I. Australia as a Penal Colony</vt:lpstr>
      <vt:lpstr>I. Australia as a Penal Colony</vt:lpstr>
      <vt:lpstr>I. Australia as a Penal Colony</vt:lpstr>
      <vt:lpstr>II. From Convict Transportation to “Free” Migration</vt:lpstr>
      <vt:lpstr>II. From Convict Transportation to “Free” Migration</vt:lpstr>
      <vt:lpstr>II. From Convict Transportation to “Free” Migration</vt:lpstr>
      <vt:lpstr>II. From Convict Transportation to “Free” Migration</vt:lpstr>
      <vt:lpstr>II. From Convict Transportation to “Free” Migration</vt:lpstr>
      <vt:lpstr>II. From Convict Transportation to “Free” Migration</vt:lpstr>
      <vt:lpstr>II. From Convict Transportation to “Free” Migration</vt:lpstr>
      <vt:lpstr>II. From Convict Transportation to “Free” Migration</vt:lpstr>
      <vt:lpstr>II. From Convict Transportation to “Free” Migration</vt:lpstr>
      <vt:lpstr>III. Work and Family Life in Australia Today</vt:lpstr>
      <vt:lpstr>III. Work and Family Life in Australia Today</vt:lpstr>
      <vt:lpstr>III. Work and Family Life in Australia Today</vt:lpstr>
      <vt:lpstr>III. Work and Family Life in Australia Today</vt:lpstr>
      <vt:lpstr>III. Work and Family Life in Australia Today</vt:lpstr>
      <vt:lpstr>III. Work and Family Life in Australia Today</vt:lpstr>
      <vt:lpstr>Questions for Discussion</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英语国家社会与文化入门》(上册）</dc:title>
  <dc:creator>Wang</dc:creator>
  <cp:lastModifiedBy>Wang</cp:lastModifiedBy>
  <cp:revision>80</cp:revision>
  <dcterms:created xsi:type="dcterms:W3CDTF">2015-11-10T18:06:36Z</dcterms:created>
  <dcterms:modified xsi:type="dcterms:W3CDTF">2015-11-13T20:20:34Z</dcterms:modified>
</cp:coreProperties>
</file>